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4" r:id="rId5"/>
    <p:sldId id="269" r:id="rId6"/>
    <p:sldId id="273" r:id="rId7"/>
    <p:sldId id="267" r:id="rId8"/>
    <p:sldId id="270" r:id="rId9"/>
    <p:sldId id="271" r:id="rId10"/>
    <p:sldId id="272" r:id="rId11"/>
    <p:sldId id="263" r:id="rId12"/>
    <p:sldId id="274" r:id="rId13"/>
    <p:sldId id="260" r:id="rId14"/>
  </p:sldIdLst>
  <p:sldSz cx="9144000" cy="6858000" type="screen4x3"/>
  <p:notesSz cx="6858000" cy="9144000"/>
  <p:custDataLst>
    <p:tags r:id="rId1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36" d="100"/>
          <a:sy n="136" d="100"/>
        </p:scale>
        <p:origin x="-7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3112664041994737"/>
          <c:y val="5.9335875984251996E-2"/>
          <c:w val="0.83554002624671964"/>
          <c:h val="0.7261304133858278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91%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среднее профессиональное</c:v>
                </c:pt>
                <c:pt idx="1">
                  <c:v>высшее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0%">
                  <c:v>0.19000000000000009</c:v>
                </c:pt>
                <c:pt idx="1">
                  <c:v>2.5</c:v>
                </c:pt>
              </c:numCache>
            </c:numRef>
          </c:val>
        </c:ser>
        <c:axId val="92411008"/>
        <c:axId val="67191936"/>
      </c:barChart>
      <c:catAx>
        <c:axId val="92411008"/>
        <c:scaling>
          <c:orientation val="minMax"/>
        </c:scaling>
        <c:axPos val="b"/>
        <c:tickLblPos val="nextTo"/>
        <c:crossAx val="67191936"/>
        <c:crosses val="autoZero"/>
        <c:auto val="1"/>
        <c:lblAlgn val="ctr"/>
        <c:lblOffset val="100"/>
      </c:catAx>
      <c:valAx>
        <c:axId val="67191936"/>
        <c:scaling>
          <c:orientation val="minMax"/>
        </c:scaling>
        <c:delete val="1"/>
        <c:axPos val="l"/>
        <c:majorGridlines/>
        <c:numFmt formatCode="0%" sourceLinked="1"/>
        <c:tickLblPos val="nextTo"/>
        <c:crossAx val="92411008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стаж до 5 лет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2.0000000000000014E-2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стаж до 5 лет</c:v>
                </c:pt>
              </c:strCache>
            </c:strRef>
          </c:cat>
          <c:val>
            <c:numRef>
              <c:f>Лист1!$C$2</c:f>
              <c:numCache>
                <c:formatCode>0.00%</c:formatCode>
                <c:ptCount val="1"/>
                <c:pt idx="0">
                  <c:v>5.6000000000000008E-2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стаж до 5 лет</c:v>
                </c:pt>
              </c:strCache>
            </c:strRef>
          </c:cat>
          <c:val>
            <c:numRef>
              <c:f>Лист1!$D$2</c:f>
              <c:numCache>
                <c:formatCode>0%</c:formatCode>
                <c:ptCount val="1"/>
                <c:pt idx="0">
                  <c:v>9.0000000000000066E-2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2017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стаж до 5 лет</c:v>
                </c:pt>
              </c:strCache>
            </c:strRef>
          </c:cat>
          <c:val>
            <c:numRef>
              <c:f>Лист1!$E$2</c:f>
              <c:numCache>
                <c:formatCode>0%</c:formatCode>
                <c:ptCount val="1"/>
                <c:pt idx="0">
                  <c:v>7.0000000000000034E-2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2018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стаж до 5 лет</c:v>
                </c:pt>
              </c:strCache>
            </c:strRef>
          </c:cat>
          <c:val>
            <c:numRef>
              <c:f>Лист1!$F$2</c:f>
              <c:numCache>
                <c:formatCode>0%</c:formatCode>
                <c:ptCount val="1"/>
                <c:pt idx="0">
                  <c:v>5.0000000000000024E-2</c:v>
                </c:pt>
              </c:numCache>
            </c:numRef>
          </c:val>
        </c:ser>
        <c:axId val="93278592"/>
        <c:axId val="93280128"/>
      </c:barChart>
      <c:catAx>
        <c:axId val="93278592"/>
        <c:scaling>
          <c:orientation val="minMax"/>
        </c:scaling>
        <c:axPos val="b"/>
        <c:tickLblPos val="nextTo"/>
        <c:crossAx val="93280128"/>
        <c:crosses val="autoZero"/>
        <c:auto val="1"/>
        <c:lblAlgn val="ctr"/>
        <c:lblOffset val="100"/>
      </c:catAx>
      <c:valAx>
        <c:axId val="93280128"/>
        <c:scaling>
          <c:orientation val="minMax"/>
        </c:scaling>
        <c:axPos val="l"/>
        <c:majorGridlines/>
        <c:numFmt formatCode="0%" sourceLinked="1"/>
        <c:tickLblPos val="nextTo"/>
        <c:crossAx val="9327859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Распределение по стажу работы за 5 лет (%)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за 5 лет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6"/>
                <c:pt idx="0">
                  <c:v>0-5 лет</c:v>
                </c:pt>
                <c:pt idx="1">
                  <c:v>6-10 лет</c:v>
                </c:pt>
                <c:pt idx="2">
                  <c:v>11-20 лет</c:v>
                </c:pt>
                <c:pt idx="3">
                  <c:v>21-25 лет</c:v>
                </c:pt>
                <c:pt idx="4">
                  <c:v>26-30 лет</c:v>
                </c:pt>
                <c:pt idx="5">
                  <c:v>более 30 лет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 formatCode="0.00%">
                  <c:v>6.0000000000000102E-2</c:v>
                </c:pt>
                <c:pt idx="1">
                  <c:v>0.11000000000000007</c:v>
                </c:pt>
                <c:pt idx="2">
                  <c:v>0.25</c:v>
                </c:pt>
                <c:pt idx="3">
                  <c:v>0.15000000000000024</c:v>
                </c:pt>
                <c:pt idx="4">
                  <c:v>0.17</c:v>
                </c:pt>
                <c:pt idx="5">
                  <c:v>0.26</c:v>
                </c:pt>
                <c:pt idx="6" formatCode="General">
                  <c:v>0</c:v>
                </c:pt>
              </c:numCache>
            </c:numRef>
          </c:val>
        </c:ser>
        <c:axId val="93539328"/>
        <c:axId val="93557504"/>
      </c:barChart>
      <c:catAx>
        <c:axId val="93539328"/>
        <c:scaling>
          <c:orientation val="minMax"/>
        </c:scaling>
        <c:axPos val="b"/>
        <c:tickLblPos val="nextTo"/>
        <c:crossAx val="93557504"/>
        <c:crosses val="autoZero"/>
        <c:auto val="1"/>
        <c:lblAlgn val="ctr"/>
        <c:lblOffset val="100"/>
      </c:catAx>
      <c:valAx>
        <c:axId val="93557504"/>
        <c:scaling>
          <c:orientation val="minMax"/>
        </c:scaling>
        <c:axPos val="l"/>
        <c:majorGridlines/>
        <c:numFmt formatCode="0.00%" sourceLinked="1"/>
        <c:tickLblPos val="nextTo"/>
        <c:crossAx val="9353932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Кол-во педагогов, прошедших курсы повышения квалификации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педагогов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предметные знания и методики</c:v>
                </c:pt>
                <c:pt idx="1">
                  <c:v>новые педагогические технологии</c:v>
                </c:pt>
                <c:pt idx="2">
                  <c:v>ИКТ</c:v>
                </c:pt>
                <c:pt idx="3">
                  <c:v>оценивание и управление  группой</c:v>
                </c:pt>
                <c:pt idx="4">
                  <c:v>методы индивид. Обучения</c:v>
                </c:pt>
                <c:pt idx="5">
                  <c:v>обучение учащ-ся с ОВЗ</c:v>
                </c:pt>
                <c:pt idx="6">
                  <c:v>поликультурная среда</c:v>
                </c:pt>
                <c:pt idx="7">
                  <c:v>обучение одарённых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1129</c:v>
                </c:pt>
                <c:pt idx="1">
                  <c:v>256</c:v>
                </c:pt>
                <c:pt idx="2">
                  <c:v>40</c:v>
                </c:pt>
                <c:pt idx="3">
                  <c:v>48</c:v>
                </c:pt>
                <c:pt idx="4">
                  <c:v>32</c:v>
                </c:pt>
                <c:pt idx="5">
                  <c:v>91</c:v>
                </c:pt>
                <c:pt idx="6">
                  <c:v>33</c:v>
                </c:pt>
                <c:pt idx="7">
                  <c:v>98</c:v>
                </c:pt>
              </c:numCache>
            </c:numRef>
          </c:val>
        </c:ser>
        <c:axId val="93858048"/>
        <c:axId val="93868032"/>
      </c:barChart>
      <c:catAx>
        <c:axId val="93858048"/>
        <c:scaling>
          <c:orientation val="minMax"/>
        </c:scaling>
        <c:axPos val="b"/>
        <c:tickLblPos val="nextTo"/>
        <c:crossAx val="93868032"/>
        <c:crosses val="autoZero"/>
        <c:auto val="1"/>
        <c:lblAlgn val="ctr"/>
        <c:lblOffset val="100"/>
      </c:catAx>
      <c:valAx>
        <c:axId val="93868032"/>
        <c:scaling>
          <c:orientation val="minMax"/>
        </c:scaling>
        <c:axPos val="l"/>
        <c:majorGridlines/>
        <c:numFmt formatCode="General" sourceLinked="1"/>
        <c:tickLblPos val="nextTo"/>
        <c:crossAx val="9385804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 </c:v>
                </c:pt>
              </c:strCache>
            </c:strRef>
          </c:tx>
          <c:dLbls>
            <c:showVal val="1"/>
          </c:dLbls>
          <c:cat>
            <c:strRef>
              <c:f>Лист1!$A$2:$A$10</c:f>
              <c:strCache>
                <c:ptCount val="9"/>
                <c:pt idx="0">
                  <c:v>предметные знания и методики преподавания</c:v>
                </c:pt>
                <c:pt idx="1">
                  <c:v>новые технологии</c:v>
                </c:pt>
                <c:pt idx="2">
                  <c:v>ИКТ и цифровые технологии</c:v>
                </c:pt>
                <c:pt idx="3">
                  <c:v>управление группой</c:v>
                </c:pt>
                <c:pt idx="4">
                  <c:v>методы индивидуального обучения</c:v>
                </c:pt>
                <c:pt idx="5">
                  <c:v>знания в области физиологии, психологии, логпедии</c:v>
                </c:pt>
                <c:pt idx="6">
                  <c:v>обучение уч-ся с ОВЗ</c:v>
                </c:pt>
                <c:pt idx="7">
                  <c:v>преподавание в поликультурной среде</c:v>
                </c:pt>
                <c:pt idx="8">
                  <c:v>обучение одарённых детей</c:v>
                </c:pt>
              </c:strCache>
            </c:strRef>
          </c:cat>
          <c:val>
            <c:numRef>
              <c:f>Лист1!$B$2:$B$10</c:f>
              <c:numCache>
                <c:formatCode>0%</c:formatCode>
                <c:ptCount val="9"/>
                <c:pt idx="0">
                  <c:v>0.30000000000000021</c:v>
                </c:pt>
                <c:pt idx="1">
                  <c:v>0.60000000000000042</c:v>
                </c:pt>
                <c:pt idx="2">
                  <c:v>0.30000000000000021</c:v>
                </c:pt>
                <c:pt idx="3">
                  <c:v>0.13</c:v>
                </c:pt>
                <c:pt idx="4">
                  <c:v>0.2900000000000002</c:v>
                </c:pt>
                <c:pt idx="5">
                  <c:v>0.30000000000000021</c:v>
                </c:pt>
                <c:pt idx="6">
                  <c:v>0.26</c:v>
                </c:pt>
                <c:pt idx="7">
                  <c:v>0.19</c:v>
                </c:pt>
                <c:pt idx="8">
                  <c:v>0.25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предметные знания и методики преподавания</c:v>
                </c:pt>
                <c:pt idx="1">
                  <c:v>новые технологии</c:v>
                </c:pt>
                <c:pt idx="2">
                  <c:v>ИКТ и цифровые технологии</c:v>
                </c:pt>
                <c:pt idx="3">
                  <c:v>управление группой</c:v>
                </c:pt>
                <c:pt idx="4">
                  <c:v>методы индивидуального обучения</c:v>
                </c:pt>
                <c:pt idx="5">
                  <c:v>знания в области физиологии, психологии, логпедии</c:v>
                </c:pt>
                <c:pt idx="6">
                  <c:v>обучение уч-ся с ОВЗ</c:v>
                </c:pt>
                <c:pt idx="7">
                  <c:v>преподавание в поликультурной среде</c:v>
                </c:pt>
                <c:pt idx="8">
                  <c:v>обучение одарённых детей</c:v>
                </c:pt>
              </c:strCache>
            </c:strRef>
          </c:cat>
          <c:val>
            <c:numRef>
              <c:f>Лист1!$C$2:$C$10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предметные знания и методики преподавания</c:v>
                </c:pt>
                <c:pt idx="1">
                  <c:v>новые технологии</c:v>
                </c:pt>
                <c:pt idx="2">
                  <c:v>ИКТ и цифровые технологии</c:v>
                </c:pt>
                <c:pt idx="3">
                  <c:v>управление группой</c:v>
                </c:pt>
                <c:pt idx="4">
                  <c:v>методы индивидуального обучения</c:v>
                </c:pt>
                <c:pt idx="5">
                  <c:v>знания в области физиологии, психологии, логпедии</c:v>
                </c:pt>
                <c:pt idx="6">
                  <c:v>обучение уч-ся с ОВЗ</c:v>
                </c:pt>
                <c:pt idx="7">
                  <c:v>преподавание в поликультурной среде</c:v>
                </c:pt>
                <c:pt idx="8">
                  <c:v>обучение одарённых детей</c:v>
                </c:pt>
              </c:strCache>
            </c:strRef>
          </c:cat>
          <c:val>
            <c:numRef>
              <c:f>Лист1!$D$2:$D$10</c:f>
            </c:numRef>
          </c:val>
        </c:ser>
        <c:axId val="93906432"/>
        <c:axId val="93907968"/>
      </c:barChart>
      <c:catAx>
        <c:axId val="93906432"/>
        <c:scaling>
          <c:orientation val="minMax"/>
        </c:scaling>
        <c:axPos val="b"/>
        <c:tickLblPos val="nextTo"/>
        <c:crossAx val="93907968"/>
        <c:crosses val="autoZero"/>
        <c:auto val="1"/>
        <c:lblAlgn val="ctr"/>
        <c:lblOffset val="100"/>
      </c:catAx>
      <c:valAx>
        <c:axId val="93907968"/>
        <c:scaling>
          <c:orientation val="minMax"/>
        </c:scaling>
        <c:axPos val="l"/>
        <c:majorGridlines/>
        <c:numFmt formatCode="0%" sourceLinked="1"/>
        <c:tickLblPos val="nextTo"/>
        <c:crossAx val="9390643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1696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9605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63C0-FFC3-4FE3-802E-76FFA05CCEA7}" type="datetimeFigureOut">
              <a:rPr lang="ru-RU" smtClean="0"/>
              <a:pPr/>
              <a:t>22.07.2019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9978-B09B-4009-8DA4-BD772438A6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5937418" y="6488668"/>
            <a:ext cx="3206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http://presentation-creation.ru/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74811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63C0-FFC3-4FE3-802E-76FFA05CCEA7}" type="datetimeFigureOut">
              <a:rPr lang="ru-RU" smtClean="0"/>
              <a:pPr/>
              <a:t>22.07.2019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9978-B09B-4009-8DA4-BD772438A6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311395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63C0-FFC3-4FE3-802E-76FFA05CCEA7}" type="datetimeFigureOut">
              <a:rPr lang="ru-RU" smtClean="0"/>
              <a:pPr/>
              <a:t>22.07.2019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9978-B09B-4009-8DA4-BD772438A6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941474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63C0-FFC3-4FE3-802E-76FFA05CCEA7}" type="datetimeFigureOut">
              <a:rPr lang="ru-RU" smtClean="0"/>
              <a:pPr/>
              <a:t>22.07.2019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9978-B09B-4009-8DA4-BD772438A6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544148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63C0-FFC3-4FE3-802E-76FFA05CCEA7}" type="datetimeFigureOut">
              <a:rPr lang="ru-RU" smtClean="0"/>
              <a:pPr/>
              <a:t>22.07.2019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9978-B09B-4009-8DA4-BD772438A6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422998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63C0-FFC3-4FE3-802E-76FFA05CCEA7}" type="datetimeFigureOut">
              <a:rPr lang="ru-RU" smtClean="0"/>
              <a:pPr/>
              <a:t>22.07.2019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9978-B09B-4009-8DA4-BD772438A6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28932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63C0-FFC3-4FE3-802E-76FFA05CCEA7}" type="datetimeFigureOut">
              <a:rPr lang="ru-RU" smtClean="0"/>
              <a:pPr/>
              <a:t>22.07.2019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9978-B09B-4009-8DA4-BD772438A6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52478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63C0-FFC3-4FE3-802E-76FFA05CCEA7}" type="datetimeFigureOut">
              <a:rPr lang="ru-RU" smtClean="0"/>
              <a:pPr/>
              <a:t>22.07.2019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9978-B09B-4009-8DA4-BD772438A6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769242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63C0-FFC3-4FE3-802E-76FFA05CCEA7}" type="datetimeFigureOut">
              <a:rPr lang="ru-RU" smtClean="0"/>
              <a:pPr/>
              <a:t>22.07.2019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9978-B09B-4009-8DA4-BD772438A6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19134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63C0-FFC3-4FE3-802E-76FFA05CCEA7}" type="datetimeFigureOut">
              <a:rPr lang="ru-RU" smtClean="0"/>
              <a:pPr/>
              <a:t>22.07.2019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9978-B09B-4009-8DA4-BD772438A6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995633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63C0-FFC3-4FE3-802E-76FFA05CCEA7}" type="datetimeFigureOut">
              <a:rPr lang="ru-RU" smtClean="0"/>
              <a:pPr/>
              <a:t>22.07.2019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9978-B09B-4009-8DA4-BD772438A6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881314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E63C0-FFC3-4FE3-802E-76FFA05CCEA7}" type="datetimeFigureOut">
              <a:rPr lang="ru-RU" smtClean="0"/>
              <a:pPr/>
              <a:t>22.07.2019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69978-B09B-4009-8DA4-BD772438A6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18057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Аттестация в ЕАО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2014-2018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гг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Краткий анализ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508536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857364"/>
            <a:ext cx="7772400" cy="3911611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Курсы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42853"/>
            <a:ext cx="7772400" cy="85725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Востребованность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в дополнительных знаниях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(по результатам анкетирования педагогов)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000232" y="2500306"/>
          <a:ext cx="6429420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Схема аттестации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val 3"/>
          <p:cNvSpPr>
            <a:spLocks noChangeArrowheads="1"/>
          </p:cNvSpPr>
          <p:nvPr/>
        </p:nvSpPr>
        <p:spPr bwMode="gray">
          <a:xfrm>
            <a:off x="741363" y="2017713"/>
            <a:ext cx="3355975" cy="3355975"/>
          </a:xfrm>
          <a:prstGeom prst="ellipse">
            <a:avLst/>
          </a:prstGeom>
          <a:noFill/>
          <a:ln w="6350" algn="ctr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gray">
          <a:xfrm>
            <a:off x="2011363" y="1676400"/>
            <a:ext cx="777875" cy="777875"/>
          </a:xfrm>
          <a:prstGeom prst="ellipse">
            <a:avLst/>
          </a:prstGeom>
          <a:solidFill>
            <a:schemeClr val="folHlink"/>
          </a:solidFill>
          <a:ln w="38100" algn="ctr">
            <a:solidFill>
              <a:srgbClr val="D2E3E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gray">
          <a:xfrm>
            <a:off x="3468688" y="4048125"/>
            <a:ext cx="777875" cy="777875"/>
          </a:xfrm>
          <a:prstGeom prst="ellipse">
            <a:avLst/>
          </a:prstGeom>
          <a:solidFill>
            <a:schemeClr val="folHlink"/>
          </a:solidFill>
          <a:ln w="38100" algn="ctr">
            <a:solidFill>
              <a:srgbClr val="D2E3E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gray">
          <a:xfrm>
            <a:off x="546100" y="4086225"/>
            <a:ext cx="777875" cy="777875"/>
          </a:xfrm>
          <a:prstGeom prst="ellipse">
            <a:avLst/>
          </a:prstGeom>
          <a:solidFill>
            <a:schemeClr val="folHlink"/>
          </a:solidFill>
          <a:ln w="38100" algn="ctr">
            <a:solidFill>
              <a:srgbClr val="D2E3E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7" name="AutoShape 7"/>
          <p:cNvCxnSpPr>
            <a:cxnSpLocks noChangeShapeType="1"/>
          </p:cNvCxnSpPr>
          <p:nvPr/>
        </p:nvCxnSpPr>
        <p:spPr bwMode="gray">
          <a:xfrm flipH="1" flipV="1">
            <a:off x="2439988" y="4306888"/>
            <a:ext cx="9525" cy="452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" name="AutoShape 8"/>
          <p:cNvCxnSpPr>
            <a:cxnSpLocks noChangeShapeType="1"/>
          </p:cNvCxnSpPr>
          <p:nvPr/>
        </p:nvCxnSpPr>
        <p:spPr bwMode="gray">
          <a:xfrm flipH="1">
            <a:off x="2427288" y="3260725"/>
            <a:ext cx="963612" cy="2428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9" name="AutoShape 9"/>
          <p:cNvCxnSpPr>
            <a:cxnSpLocks noChangeShapeType="1"/>
          </p:cNvCxnSpPr>
          <p:nvPr/>
        </p:nvCxnSpPr>
        <p:spPr bwMode="gray">
          <a:xfrm>
            <a:off x="1433513" y="3244850"/>
            <a:ext cx="495300" cy="1095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" name="Text Box 10"/>
          <p:cNvSpPr txBox="1">
            <a:spLocks noChangeArrowheads="1"/>
          </p:cNvSpPr>
          <p:nvPr/>
        </p:nvSpPr>
        <p:spPr bwMode="gray">
          <a:xfrm>
            <a:off x="2017713" y="1900238"/>
            <a:ext cx="80645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1400" b="1" dirty="0" smtClean="0">
                <a:solidFill>
                  <a:srgbClr val="003300"/>
                </a:solidFill>
              </a:rPr>
              <a:t>Шаг</a:t>
            </a:r>
            <a:r>
              <a:rPr lang="en-US" sz="1400" b="1" dirty="0" smtClean="0">
                <a:solidFill>
                  <a:srgbClr val="003300"/>
                </a:solidFill>
              </a:rPr>
              <a:t> </a:t>
            </a:r>
            <a:r>
              <a:rPr lang="en-US" sz="1400" b="1" dirty="0">
                <a:solidFill>
                  <a:srgbClr val="003300"/>
                </a:solidFill>
              </a:rPr>
              <a:t>1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gray">
          <a:xfrm>
            <a:off x="514350" y="4300538"/>
            <a:ext cx="80645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1400" b="1" dirty="0" smtClean="0">
                <a:solidFill>
                  <a:srgbClr val="003300"/>
                </a:solidFill>
              </a:rPr>
              <a:t>Шаг</a:t>
            </a:r>
            <a:r>
              <a:rPr lang="en-US" sz="1400" b="1" dirty="0" smtClean="0">
                <a:solidFill>
                  <a:srgbClr val="003300"/>
                </a:solidFill>
              </a:rPr>
              <a:t> </a:t>
            </a:r>
            <a:r>
              <a:rPr lang="ru-RU" sz="1400" b="1" dirty="0" smtClean="0">
                <a:solidFill>
                  <a:srgbClr val="003300"/>
                </a:solidFill>
              </a:rPr>
              <a:t>3</a:t>
            </a:r>
            <a:endParaRPr lang="en-US" sz="1400" b="1" dirty="0">
              <a:solidFill>
                <a:srgbClr val="003300"/>
              </a:solidFill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gray">
          <a:xfrm>
            <a:off x="3441700" y="4300538"/>
            <a:ext cx="80645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1400" b="1" dirty="0" smtClean="0">
                <a:solidFill>
                  <a:srgbClr val="003300"/>
                </a:solidFill>
              </a:rPr>
              <a:t>Шаг</a:t>
            </a:r>
            <a:r>
              <a:rPr lang="en-US" sz="1400" b="1" dirty="0" smtClean="0">
                <a:solidFill>
                  <a:srgbClr val="003300"/>
                </a:solidFill>
              </a:rPr>
              <a:t> </a:t>
            </a:r>
            <a:r>
              <a:rPr lang="ru-RU" sz="1400" b="1" dirty="0" smtClean="0">
                <a:solidFill>
                  <a:srgbClr val="003300"/>
                </a:solidFill>
              </a:rPr>
              <a:t>2</a:t>
            </a:r>
            <a:endParaRPr lang="en-US" sz="1400" b="1" dirty="0">
              <a:solidFill>
                <a:srgbClr val="003300"/>
              </a:solidFill>
            </a:endParaRPr>
          </a:p>
        </p:txBody>
      </p: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128588" y="2325688"/>
            <a:ext cx="1673228" cy="1590675"/>
            <a:chOff x="177" y="1536"/>
            <a:chExt cx="1054" cy="1002"/>
          </a:xfrm>
        </p:grpSpPr>
        <p:sp>
          <p:nvSpPr>
            <p:cNvPr id="14" name="Rectangle 14"/>
            <p:cNvSpPr>
              <a:spLocks noChangeArrowheads="1"/>
            </p:cNvSpPr>
            <p:nvPr/>
          </p:nvSpPr>
          <p:spPr bwMode="gray">
            <a:xfrm>
              <a:off x="415" y="1674"/>
              <a:ext cx="605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Title in here</a:t>
              </a:r>
            </a:p>
          </p:txBody>
        </p:sp>
        <p:sp>
          <p:nvSpPr>
            <p:cNvPr id="15" name="Oval 15"/>
            <p:cNvSpPr>
              <a:spLocks noChangeArrowheads="1"/>
            </p:cNvSpPr>
            <p:nvPr/>
          </p:nvSpPr>
          <p:spPr bwMode="gray">
            <a:xfrm>
              <a:off x="288" y="1536"/>
              <a:ext cx="830" cy="836"/>
            </a:xfrm>
            <a:prstGeom prst="ellipse">
              <a:avLst/>
            </a:prstGeom>
            <a:solidFill>
              <a:srgbClr val="EAEAEA">
                <a:alpha val="50000"/>
              </a:srgb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6" name="Group 16"/>
            <p:cNvGrpSpPr>
              <a:grpSpLocks/>
            </p:cNvGrpSpPr>
            <p:nvPr/>
          </p:nvGrpSpPr>
          <p:grpSpPr bwMode="auto">
            <a:xfrm>
              <a:off x="313" y="1562"/>
              <a:ext cx="782" cy="976"/>
              <a:chOff x="3975" y="1593"/>
              <a:chExt cx="931" cy="1163"/>
            </a:xfrm>
          </p:grpSpPr>
          <p:pic>
            <p:nvPicPr>
              <p:cNvPr id="29" name="Picture 17" descr="circuler_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</p:spPr>
          </p:pic>
          <p:sp>
            <p:nvSpPr>
              <p:cNvPr id="30" name="Oval 18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chemeClr val="hlink">
                  <a:alpha val="5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31" name="Picture 19" descr="light_shadow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t="14285"/>
              <a:stretch>
                <a:fillRect/>
              </a:stretch>
            </p:blipFill>
            <p:spPr bwMode="gray">
              <a:xfrm>
                <a:off x="3984" y="1632"/>
                <a:ext cx="682" cy="585"/>
              </a:xfrm>
              <a:prstGeom prst="rect">
                <a:avLst/>
              </a:prstGeom>
              <a:noFill/>
            </p:spPr>
          </p:pic>
          <p:grpSp>
            <p:nvGrpSpPr>
              <p:cNvPr id="17" name="Group 20"/>
              <p:cNvGrpSpPr>
                <a:grpSpLocks/>
              </p:cNvGrpSpPr>
              <p:nvPr/>
            </p:nvGrpSpPr>
            <p:grpSpPr bwMode="auto">
              <a:xfrm rot="-3733502" flipH="1" flipV="1">
                <a:off x="4256" y="2247"/>
                <a:ext cx="820" cy="198"/>
                <a:chOff x="2532" y="1051"/>
                <a:chExt cx="893" cy="246"/>
              </a:xfrm>
            </p:grpSpPr>
            <p:grpSp>
              <p:nvGrpSpPr>
                <p:cNvPr id="19" name="Group 21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39" name="AutoShape 22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0" name="AutoShape 23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1" name="AutoShape 24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2" name="AutoShape 25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" name="Group 26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35" name="AutoShape 27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6" name="AutoShape 28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7" name="AutoShape 29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8" name="AutoShape 30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32" name="Group 31"/>
            <p:cNvGrpSpPr>
              <a:grpSpLocks/>
            </p:cNvGrpSpPr>
            <p:nvPr/>
          </p:nvGrpSpPr>
          <p:grpSpPr bwMode="auto">
            <a:xfrm rot="-3733502" flipH="1" flipV="1">
              <a:off x="631" y="2108"/>
              <a:ext cx="605" cy="146"/>
              <a:chOff x="2532" y="1051"/>
              <a:chExt cx="893" cy="246"/>
            </a:xfrm>
          </p:grpSpPr>
          <p:grpSp>
            <p:nvGrpSpPr>
              <p:cNvPr id="33" name="Group 32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25" name="AutoShape 33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AutoShape 34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7" name="AutoShape 35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AutoShape 36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34" name="Group 37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21" name="AutoShape 38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AutoShape 39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AutoShape 40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AutoShape 41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18" name="Rectangle 42"/>
            <p:cNvSpPr>
              <a:spLocks noChangeArrowheads="1"/>
            </p:cNvSpPr>
            <p:nvPr/>
          </p:nvSpPr>
          <p:spPr bwMode="gray">
            <a:xfrm>
              <a:off x="177" y="1776"/>
              <a:ext cx="1054" cy="40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pPr algn="ctr"/>
              <a:r>
                <a:rPr lang="ru-RU" b="1" dirty="0" smtClean="0">
                  <a:solidFill>
                    <a:srgbClr val="000000"/>
                  </a:solidFill>
                </a:rPr>
                <a:t> Установление </a:t>
              </a:r>
            </a:p>
            <a:p>
              <a:pPr algn="ctr"/>
              <a:r>
                <a:rPr lang="ru-RU" b="1" dirty="0" smtClean="0">
                  <a:solidFill>
                    <a:srgbClr val="000000"/>
                  </a:solidFill>
                </a:rPr>
                <a:t>категории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43" name="Oval 43"/>
          <p:cNvSpPr>
            <a:spLocks noChangeArrowheads="1"/>
          </p:cNvSpPr>
          <p:nvPr/>
        </p:nvSpPr>
        <p:spPr bwMode="gray">
          <a:xfrm>
            <a:off x="1789113" y="4641850"/>
            <a:ext cx="1298575" cy="1309688"/>
          </a:xfrm>
          <a:prstGeom prst="ellipse">
            <a:avLst/>
          </a:prstGeom>
          <a:solidFill>
            <a:srgbClr val="EAEAEA">
              <a:alpha val="50000"/>
            </a:srgbClr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4" name="Group 44"/>
          <p:cNvGrpSpPr>
            <a:grpSpLocks/>
          </p:cNvGrpSpPr>
          <p:nvPr/>
        </p:nvGrpSpPr>
        <p:grpSpPr bwMode="auto">
          <a:xfrm>
            <a:off x="1744663" y="4687888"/>
            <a:ext cx="1414464" cy="1528762"/>
            <a:chOff x="1195" y="3024"/>
            <a:chExt cx="891" cy="963"/>
          </a:xfrm>
        </p:grpSpPr>
        <p:sp>
          <p:nvSpPr>
            <p:cNvPr id="45" name="Rectangle 45"/>
            <p:cNvSpPr>
              <a:spLocks noChangeArrowheads="1"/>
            </p:cNvSpPr>
            <p:nvPr/>
          </p:nvSpPr>
          <p:spPr bwMode="gray">
            <a:xfrm>
              <a:off x="1322" y="3252"/>
              <a:ext cx="605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Title in here</a:t>
              </a:r>
            </a:p>
          </p:txBody>
        </p:sp>
        <p:grpSp>
          <p:nvGrpSpPr>
            <p:cNvPr id="46" name="Group 46"/>
            <p:cNvGrpSpPr>
              <a:grpSpLocks/>
            </p:cNvGrpSpPr>
            <p:nvPr/>
          </p:nvGrpSpPr>
          <p:grpSpPr bwMode="auto">
            <a:xfrm>
              <a:off x="1252" y="3024"/>
              <a:ext cx="771" cy="963"/>
              <a:chOff x="3975" y="1593"/>
              <a:chExt cx="931" cy="1163"/>
            </a:xfrm>
          </p:grpSpPr>
          <p:pic>
            <p:nvPicPr>
              <p:cNvPr id="59" name="Picture 47" descr="circuler_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</p:spPr>
          </p:pic>
          <p:sp>
            <p:nvSpPr>
              <p:cNvPr id="60" name="Oval 48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chemeClr val="accent2">
                  <a:alpha val="5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61" name="Picture 49" descr="light_shadow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t="14285"/>
              <a:stretch>
                <a:fillRect/>
              </a:stretch>
            </p:blipFill>
            <p:spPr bwMode="gray">
              <a:xfrm>
                <a:off x="3984" y="1632"/>
                <a:ext cx="682" cy="585"/>
              </a:xfrm>
              <a:prstGeom prst="rect">
                <a:avLst/>
              </a:prstGeom>
              <a:noFill/>
            </p:spPr>
          </p:pic>
          <p:grpSp>
            <p:nvGrpSpPr>
              <p:cNvPr id="47" name="Group 50"/>
              <p:cNvGrpSpPr>
                <a:grpSpLocks/>
              </p:cNvGrpSpPr>
              <p:nvPr/>
            </p:nvGrpSpPr>
            <p:grpSpPr bwMode="auto">
              <a:xfrm rot="-3733502" flipH="1" flipV="1">
                <a:off x="4256" y="2247"/>
                <a:ext cx="820" cy="198"/>
                <a:chOff x="2532" y="1051"/>
                <a:chExt cx="893" cy="246"/>
              </a:xfrm>
            </p:grpSpPr>
            <p:grpSp>
              <p:nvGrpSpPr>
                <p:cNvPr id="49" name="Group 51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69" name="AutoShape 52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0" name="AutoShape 53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1" name="AutoShape 54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" name="AutoShape 55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0" name="Group 56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65" name="AutoShape 57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6" name="AutoShape 58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7" name="AutoShape 59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8" name="AutoShape 60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62" name="Group 61"/>
            <p:cNvGrpSpPr>
              <a:grpSpLocks/>
            </p:cNvGrpSpPr>
            <p:nvPr/>
          </p:nvGrpSpPr>
          <p:grpSpPr bwMode="auto">
            <a:xfrm rot="-3733502" flipH="1" flipV="1">
              <a:off x="1561" y="3564"/>
              <a:ext cx="597" cy="144"/>
              <a:chOff x="2532" y="1051"/>
              <a:chExt cx="893" cy="246"/>
            </a:xfrm>
          </p:grpSpPr>
          <p:grpSp>
            <p:nvGrpSpPr>
              <p:cNvPr id="63" name="Group 62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55" name="AutoShape 63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AutoShape 64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AutoShape 65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AutoShape 66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64" name="Group 67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51" name="AutoShape 68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AutoShape 69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AutoShape 70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AutoShape 71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48" name="Rectangle 72"/>
            <p:cNvSpPr>
              <a:spLocks noChangeArrowheads="1"/>
            </p:cNvSpPr>
            <p:nvPr/>
          </p:nvSpPr>
          <p:spPr bwMode="gray">
            <a:xfrm>
              <a:off x="1195" y="3244"/>
              <a:ext cx="891" cy="40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pPr algn="ctr"/>
              <a:r>
                <a:rPr lang="ru-RU" b="1" dirty="0" smtClean="0">
                  <a:solidFill>
                    <a:srgbClr val="000000"/>
                  </a:solidFill>
                </a:rPr>
                <a:t> Экспертиза </a:t>
              </a:r>
            </a:p>
            <a:p>
              <a:pPr algn="ctr"/>
              <a:r>
                <a:rPr lang="ru-RU" b="1" dirty="0" smtClean="0">
                  <a:solidFill>
                    <a:srgbClr val="000000"/>
                  </a:solidFill>
                </a:rPr>
                <a:t>портфолио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3" name="Group 73"/>
          <p:cNvGrpSpPr>
            <a:grpSpLocks/>
          </p:cNvGrpSpPr>
          <p:nvPr/>
        </p:nvGrpSpPr>
        <p:grpSpPr bwMode="auto">
          <a:xfrm>
            <a:off x="3221045" y="2249488"/>
            <a:ext cx="1481140" cy="1577975"/>
            <a:chOff x="2125" y="1488"/>
            <a:chExt cx="933" cy="994"/>
          </a:xfrm>
        </p:grpSpPr>
        <p:sp>
          <p:nvSpPr>
            <p:cNvPr id="74" name="Rectangle 74"/>
            <p:cNvSpPr>
              <a:spLocks noChangeArrowheads="1"/>
            </p:cNvSpPr>
            <p:nvPr/>
          </p:nvSpPr>
          <p:spPr bwMode="gray">
            <a:xfrm>
              <a:off x="2182" y="1672"/>
              <a:ext cx="605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Title in here</a:t>
              </a:r>
            </a:p>
          </p:txBody>
        </p:sp>
        <p:sp>
          <p:nvSpPr>
            <p:cNvPr id="75" name="Oval 75"/>
            <p:cNvSpPr>
              <a:spLocks noChangeArrowheads="1"/>
            </p:cNvSpPr>
            <p:nvPr/>
          </p:nvSpPr>
          <p:spPr bwMode="gray">
            <a:xfrm>
              <a:off x="2160" y="1488"/>
              <a:ext cx="820" cy="827"/>
            </a:xfrm>
            <a:prstGeom prst="ellipse">
              <a:avLst/>
            </a:prstGeom>
            <a:solidFill>
              <a:srgbClr val="EAEAEA">
                <a:alpha val="50000"/>
              </a:srgb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76" name="Group 76"/>
            <p:cNvGrpSpPr>
              <a:grpSpLocks/>
            </p:cNvGrpSpPr>
            <p:nvPr/>
          </p:nvGrpSpPr>
          <p:grpSpPr bwMode="auto">
            <a:xfrm>
              <a:off x="2189" y="1516"/>
              <a:ext cx="773" cy="966"/>
              <a:chOff x="3975" y="1593"/>
              <a:chExt cx="931" cy="1163"/>
            </a:xfrm>
          </p:grpSpPr>
          <p:pic>
            <p:nvPicPr>
              <p:cNvPr id="89" name="Picture 77" descr="circuler_1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</p:spPr>
          </p:pic>
          <p:sp>
            <p:nvSpPr>
              <p:cNvPr id="90" name="Oval 78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91" name="Picture 79" descr="light_shadow1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 t="14285"/>
              <a:stretch>
                <a:fillRect/>
              </a:stretch>
            </p:blipFill>
            <p:spPr bwMode="gray">
              <a:xfrm>
                <a:off x="3984" y="1632"/>
                <a:ext cx="682" cy="585"/>
              </a:xfrm>
              <a:prstGeom prst="rect">
                <a:avLst/>
              </a:prstGeom>
              <a:noFill/>
            </p:spPr>
          </p:pic>
          <p:grpSp>
            <p:nvGrpSpPr>
              <p:cNvPr id="77" name="Group 80"/>
              <p:cNvGrpSpPr>
                <a:grpSpLocks/>
              </p:cNvGrpSpPr>
              <p:nvPr/>
            </p:nvGrpSpPr>
            <p:grpSpPr bwMode="auto">
              <a:xfrm rot="-3733502" flipH="1" flipV="1">
                <a:off x="4256" y="2247"/>
                <a:ext cx="820" cy="198"/>
                <a:chOff x="2532" y="1051"/>
                <a:chExt cx="893" cy="246"/>
              </a:xfrm>
            </p:grpSpPr>
            <p:grpSp>
              <p:nvGrpSpPr>
                <p:cNvPr id="79" name="Group 81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99" name="AutoShape 82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0" name="AutoShape 83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1" name="AutoShape 84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2" name="AutoShape 85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0" name="Group 86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95" name="AutoShape 87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96" name="AutoShape 88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97" name="AutoShape 89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98" name="AutoShape 90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92" name="Group 91"/>
            <p:cNvGrpSpPr>
              <a:grpSpLocks/>
            </p:cNvGrpSpPr>
            <p:nvPr/>
          </p:nvGrpSpPr>
          <p:grpSpPr bwMode="auto">
            <a:xfrm rot="-3733502" flipH="1" flipV="1">
              <a:off x="2498" y="2058"/>
              <a:ext cx="599" cy="144"/>
              <a:chOff x="2532" y="1051"/>
              <a:chExt cx="893" cy="246"/>
            </a:xfrm>
          </p:grpSpPr>
          <p:grpSp>
            <p:nvGrpSpPr>
              <p:cNvPr id="93" name="Group 92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85" name="AutoShape 93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AutoShape 94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AutoShape 95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AutoShape 96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94" name="Group 97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81" name="AutoShape 98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AutoShape 99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AutoShape 100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AutoShape 101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78" name="Rectangle 102"/>
            <p:cNvSpPr>
              <a:spLocks noChangeArrowheads="1"/>
            </p:cNvSpPr>
            <p:nvPr/>
          </p:nvSpPr>
          <p:spPr bwMode="gray">
            <a:xfrm>
              <a:off x="2125" y="1756"/>
              <a:ext cx="933" cy="40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pPr algn="ctr"/>
              <a:r>
                <a:rPr lang="ru-RU" b="1" dirty="0" smtClean="0">
                  <a:solidFill>
                    <a:srgbClr val="000000"/>
                  </a:solidFill>
                </a:rPr>
                <a:t>Регистрация </a:t>
              </a:r>
            </a:p>
            <a:p>
              <a:pPr algn="ctr"/>
              <a:r>
                <a:rPr lang="ru-RU" b="1" dirty="0" smtClean="0">
                  <a:solidFill>
                    <a:srgbClr val="000000"/>
                  </a:solidFill>
                </a:rPr>
                <a:t>заявления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103" name="AutoShape 103"/>
          <p:cNvSpPr>
            <a:spLocks noChangeArrowheads="1"/>
          </p:cNvSpPr>
          <p:nvPr/>
        </p:nvSpPr>
        <p:spPr bwMode="gray">
          <a:xfrm>
            <a:off x="4716463" y="2127250"/>
            <a:ext cx="3970337" cy="3727450"/>
          </a:xfrm>
          <a:prstGeom prst="roundRect">
            <a:avLst>
              <a:gd name="adj" fmla="val 2259"/>
            </a:avLst>
          </a:pr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" name="Rectangle 104"/>
          <p:cNvSpPr>
            <a:spLocks noChangeArrowheads="1"/>
          </p:cNvSpPr>
          <p:nvPr/>
        </p:nvSpPr>
        <p:spPr bwMode="auto">
          <a:xfrm>
            <a:off x="4892675" y="2565400"/>
            <a:ext cx="3700463" cy="39518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rgbClr val="D7181F"/>
                </a:solidFill>
              </a:rPr>
              <a:t>1.</a:t>
            </a:r>
            <a:r>
              <a:rPr lang="ru-RU" b="1" dirty="0" smtClean="0">
                <a:solidFill>
                  <a:srgbClr val="D7181F"/>
                </a:solidFill>
              </a:rPr>
              <a:t>Описание для шага </a:t>
            </a:r>
            <a:r>
              <a:rPr lang="en-US" b="1" dirty="0" smtClean="0">
                <a:solidFill>
                  <a:srgbClr val="D7181F"/>
                </a:solidFill>
              </a:rPr>
              <a:t>1 </a:t>
            </a:r>
            <a:endParaRPr lang="en-US" b="1" dirty="0">
              <a:solidFill>
                <a:srgbClr val="D7181F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1400" b="1" dirty="0"/>
              <a:t>   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Личное заявление и документы об образовании и повышении квалификации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Приказ о предыдущей аттестации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en-US" sz="1400" b="1" dirty="0"/>
          </a:p>
          <a:p>
            <a:r>
              <a:rPr lang="en-US" b="1" dirty="0">
                <a:solidFill>
                  <a:srgbClr val="D7181F"/>
                </a:solidFill>
              </a:rPr>
              <a:t>2</a:t>
            </a:r>
            <a:r>
              <a:rPr lang="en-US" b="1" dirty="0" smtClean="0">
                <a:solidFill>
                  <a:srgbClr val="D7181F"/>
                </a:solidFill>
              </a:rPr>
              <a:t>.</a:t>
            </a:r>
            <a:r>
              <a:rPr lang="ru-RU" b="1" dirty="0" smtClean="0">
                <a:solidFill>
                  <a:srgbClr val="D7181F"/>
                </a:solidFill>
              </a:rPr>
              <a:t> Описание для шага </a:t>
            </a:r>
            <a:r>
              <a:rPr lang="en-US" b="1" dirty="0" smtClean="0">
                <a:solidFill>
                  <a:srgbClr val="D7181F"/>
                </a:solidFill>
              </a:rPr>
              <a:t>2</a:t>
            </a:r>
            <a:endParaRPr lang="en-US" b="1" dirty="0">
              <a:solidFill>
                <a:srgbClr val="D7181F"/>
              </a:solidFill>
            </a:endParaRPr>
          </a:p>
          <a:p>
            <a:r>
              <a:rPr lang="en-US" sz="1400" b="1" dirty="0"/>
              <a:t>    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Проведение экспертизы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, изучение документов и материалов, подтверждающих соответствие заявленной категории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Подготовка заключения по аттестации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b="1" dirty="0"/>
          </a:p>
          <a:p>
            <a:r>
              <a:rPr lang="en-US" b="1" dirty="0" smtClean="0">
                <a:solidFill>
                  <a:srgbClr val="D7181F"/>
                </a:solidFill>
              </a:rPr>
              <a:t>3.</a:t>
            </a:r>
            <a:r>
              <a:rPr lang="ru-RU" b="1" dirty="0" smtClean="0">
                <a:solidFill>
                  <a:srgbClr val="D7181F"/>
                </a:solidFill>
              </a:rPr>
              <a:t> Описание для шага </a:t>
            </a:r>
            <a:r>
              <a:rPr lang="en-US" b="1" dirty="0" smtClean="0">
                <a:solidFill>
                  <a:srgbClr val="D7181F"/>
                </a:solidFill>
              </a:rPr>
              <a:t>3 </a:t>
            </a:r>
            <a:endParaRPr lang="en-US" b="1" dirty="0">
              <a:solidFill>
                <a:srgbClr val="D7181F"/>
              </a:solidFill>
            </a:endParaRPr>
          </a:p>
          <a:p>
            <a:r>
              <a:rPr lang="en-US" sz="1400" b="1" dirty="0"/>
              <a:t>    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Заседание аттестационной комиссии и принятие решения об аттестации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    </a:t>
            </a:r>
          </a:p>
        </p:txBody>
      </p:sp>
      <p:sp>
        <p:nvSpPr>
          <p:cNvPr id="105" name="AutoShape 105"/>
          <p:cNvSpPr>
            <a:spLocks noChangeArrowheads="1"/>
          </p:cNvSpPr>
          <p:nvPr/>
        </p:nvSpPr>
        <p:spPr bwMode="gray">
          <a:xfrm>
            <a:off x="4857750" y="1849438"/>
            <a:ext cx="3686175" cy="501650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chemeClr val="tx2">
                  <a:gamma/>
                  <a:shade val="46275"/>
                  <a:invGamma/>
                </a:schemeClr>
              </a:gs>
              <a:gs pos="100000">
                <a:schemeClr val="tx2"/>
              </a:gs>
            </a:gsLst>
            <a:lin ang="5400000" scaled="1"/>
          </a:gradFill>
          <a:ln w="19050" algn="ctr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6" name="Text Box 106"/>
          <p:cNvSpPr txBox="1">
            <a:spLocks noChangeArrowheads="1"/>
          </p:cNvSpPr>
          <p:nvPr/>
        </p:nvSpPr>
        <p:spPr bwMode="gray">
          <a:xfrm>
            <a:off x="5445125" y="1858963"/>
            <a:ext cx="24431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smtClean="0">
                <a:solidFill>
                  <a:srgbClr val="FFFFFF"/>
                </a:solidFill>
              </a:rPr>
              <a:t>3 шага аттестации</a:t>
            </a:r>
            <a:endParaRPr lang="en-US" sz="2000" b="1" dirty="0">
              <a:solidFill>
                <a:srgbClr val="FFFFFF"/>
              </a:solidFill>
            </a:endParaRPr>
          </a:p>
        </p:txBody>
      </p:sp>
      <p:pic>
        <p:nvPicPr>
          <p:cNvPr id="107" name="Picture 107" descr="23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28800" y="3048000"/>
            <a:ext cx="1524000" cy="1335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41205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Экспертиза профессиональной деятельности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Экспертиза профессиональной деятельности осуществлялась в соответствии с нормативными документами по аттестации.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базе ОГАУ ЦОКО проучено 53 эксперта.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 5 лет привлечено(суммарно) к проведению экспертизы 1222 эксперта.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Проведено 5408 часов экспертизы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Деятельность ОГАУ ЦОКО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black">
          <a:xfrm>
            <a:off x="5105400" y="4533900"/>
            <a:ext cx="3810000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algn="ctr" eaLnBrk="0" hangingPunct="0"/>
            <a:r>
              <a:rPr lang="ru-RU" sz="20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Проведены мониторинги по изучению проблем аттестации. </a:t>
            </a:r>
          </a:p>
          <a:p>
            <a:pPr algn="ctr" eaLnBrk="0" hangingPunc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них приняли участие 1875 педагогов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5367338" y="2047875"/>
            <a:ext cx="2832100" cy="2376488"/>
            <a:chOff x="357" y="1193"/>
            <a:chExt cx="1784" cy="1497"/>
          </a:xfrm>
        </p:grpSpPr>
        <p:sp>
          <p:nvSpPr>
            <p:cNvPr id="5" name="Freeform 26"/>
            <p:cNvSpPr>
              <a:spLocks/>
            </p:cNvSpPr>
            <p:nvPr/>
          </p:nvSpPr>
          <p:spPr bwMode="gray">
            <a:xfrm flipH="1">
              <a:off x="1156" y="2240"/>
              <a:ext cx="841" cy="432"/>
            </a:xfrm>
            <a:custGeom>
              <a:avLst/>
              <a:gdLst/>
              <a:ahLst/>
              <a:cxnLst>
                <a:cxn ang="0">
                  <a:pos x="0" y="166"/>
                </a:cxn>
                <a:cxn ang="0">
                  <a:pos x="58" y="173"/>
                </a:cxn>
                <a:cxn ang="0">
                  <a:pos x="297" y="32"/>
                </a:cxn>
                <a:cxn ang="0">
                  <a:pos x="289" y="8"/>
                </a:cxn>
                <a:cxn ang="0">
                  <a:pos x="223" y="26"/>
                </a:cxn>
                <a:cxn ang="0">
                  <a:pos x="0" y="166"/>
                </a:cxn>
              </a:cxnLst>
              <a:rect l="0" t="0" r="r" b="b"/>
              <a:pathLst>
                <a:path w="335" h="173">
                  <a:moveTo>
                    <a:pt x="0" y="166"/>
                  </a:moveTo>
                  <a:lnTo>
                    <a:pt x="58" y="173"/>
                  </a:lnTo>
                  <a:lnTo>
                    <a:pt x="297" y="32"/>
                  </a:lnTo>
                  <a:cubicBezTo>
                    <a:pt x="335" y="5"/>
                    <a:pt x="301" y="9"/>
                    <a:pt x="289" y="8"/>
                  </a:cubicBezTo>
                  <a:cubicBezTo>
                    <a:pt x="277" y="7"/>
                    <a:pt x="271" y="0"/>
                    <a:pt x="223" y="26"/>
                  </a:cubicBezTo>
                  <a:lnTo>
                    <a:pt x="0" y="166"/>
                  </a:lnTo>
                  <a:close/>
                </a:path>
              </a:pathLst>
            </a:custGeom>
            <a:gradFill rotWithShape="1">
              <a:gsLst>
                <a:gs pos="0">
                  <a:srgbClr val="333333">
                    <a:gamma/>
                    <a:shade val="0"/>
                    <a:invGamma/>
                    <a:alpha val="0"/>
                  </a:srgbClr>
                </a:gs>
                <a:gs pos="100000">
                  <a:srgbClr val="333333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7"/>
            <p:cNvSpPr>
              <a:spLocks/>
            </p:cNvSpPr>
            <p:nvPr/>
          </p:nvSpPr>
          <p:spPr bwMode="gray">
            <a:xfrm>
              <a:off x="663" y="2133"/>
              <a:ext cx="882" cy="418"/>
            </a:xfrm>
            <a:custGeom>
              <a:avLst/>
              <a:gdLst/>
              <a:ahLst/>
              <a:cxnLst>
                <a:cxn ang="0">
                  <a:pos x="882" y="374"/>
                </a:cxn>
                <a:cxn ang="0">
                  <a:pos x="719" y="425"/>
                </a:cxn>
                <a:cxn ang="0">
                  <a:pos x="88" y="93"/>
                </a:cxn>
                <a:cxn ang="0">
                  <a:pos x="188" y="3"/>
                </a:cxn>
                <a:cxn ang="0">
                  <a:pos x="343" y="73"/>
                </a:cxn>
                <a:cxn ang="0">
                  <a:pos x="882" y="374"/>
                </a:cxn>
              </a:cxnLst>
              <a:rect l="0" t="0" r="r" b="b"/>
              <a:pathLst>
                <a:path w="882" h="425">
                  <a:moveTo>
                    <a:pt x="882" y="374"/>
                  </a:moveTo>
                  <a:lnTo>
                    <a:pt x="719" y="425"/>
                  </a:lnTo>
                  <a:lnTo>
                    <a:pt x="88" y="93"/>
                  </a:lnTo>
                  <a:cubicBezTo>
                    <a:pt x="0" y="23"/>
                    <a:pt x="145" y="5"/>
                    <a:pt x="188" y="3"/>
                  </a:cubicBezTo>
                  <a:cubicBezTo>
                    <a:pt x="218" y="0"/>
                    <a:pt x="221" y="8"/>
                    <a:pt x="343" y="73"/>
                  </a:cubicBezTo>
                  <a:lnTo>
                    <a:pt x="882" y="374"/>
                  </a:lnTo>
                  <a:close/>
                </a:path>
              </a:pathLst>
            </a:custGeom>
            <a:gradFill rotWithShape="1">
              <a:gsLst>
                <a:gs pos="0">
                  <a:srgbClr val="333333">
                    <a:gamma/>
                    <a:shade val="0"/>
                    <a:invGamma/>
                    <a:alpha val="0"/>
                  </a:srgbClr>
                </a:gs>
                <a:gs pos="100000">
                  <a:srgbClr val="333333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8"/>
            <p:cNvSpPr>
              <a:spLocks/>
            </p:cNvSpPr>
            <p:nvPr/>
          </p:nvSpPr>
          <p:spPr bwMode="gray">
            <a:xfrm>
              <a:off x="357" y="2336"/>
              <a:ext cx="748" cy="354"/>
            </a:xfrm>
            <a:custGeom>
              <a:avLst/>
              <a:gdLst/>
              <a:ahLst/>
              <a:cxnLst>
                <a:cxn ang="0">
                  <a:pos x="748" y="320"/>
                </a:cxn>
                <a:cxn ang="0">
                  <a:pos x="604" y="354"/>
                </a:cxn>
                <a:cxn ang="0">
                  <a:pos x="63" y="84"/>
                </a:cxn>
                <a:cxn ang="0">
                  <a:pos x="221" y="39"/>
                </a:cxn>
                <a:cxn ang="0">
                  <a:pos x="748" y="320"/>
                </a:cxn>
              </a:cxnLst>
              <a:rect l="0" t="0" r="r" b="b"/>
              <a:pathLst>
                <a:path w="748" h="354">
                  <a:moveTo>
                    <a:pt x="748" y="320"/>
                  </a:moveTo>
                  <a:lnTo>
                    <a:pt x="604" y="354"/>
                  </a:lnTo>
                  <a:lnTo>
                    <a:pt x="63" y="84"/>
                  </a:lnTo>
                  <a:cubicBezTo>
                    <a:pt x="0" y="31"/>
                    <a:pt x="107" y="0"/>
                    <a:pt x="221" y="39"/>
                  </a:cubicBezTo>
                  <a:lnTo>
                    <a:pt x="748" y="320"/>
                  </a:lnTo>
                  <a:close/>
                </a:path>
              </a:pathLst>
            </a:custGeom>
            <a:gradFill rotWithShape="1">
              <a:gsLst>
                <a:gs pos="0">
                  <a:srgbClr val="333333">
                    <a:gamma/>
                    <a:shade val="0"/>
                    <a:invGamma/>
                    <a:alpha val="0"/>
                  </a:srgbClr>
                </a:gs>
                <a:gs pos="100000">
                  <a:srgbClr val="333333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8" name="Group 29"/>
            <p:cNvGrpSpPr>
              <a:grpSpLocks/>
            </p:cNvGrpSpPr>
            <p:nvPr/>
          </p:nvGrpSpPr>
          <p:grpSpPr bwMode="auto">
            <a:xfrm>
              <a:off x="827" y="1193"/>
              <a:ext cx="1314" cy="1490"/>
              <a:chOff x="313" y="2400"/>
              <a:chExt cx="1349" cy="1534"/>
            </a:xfrm>
          </p:grpSpPr>
          <p:sp>
            <p:nvSpPr>
              <p:cNvPr id="9" name="Freeform 30"/>
              <p:cNvSpPr>
                <a:spLocks/>
              </p:cNvSpPr>
              <p:nvPr/>
            </p:nvSpPr>
            <p:spPr bwMode="gray">
              <a:xfrm flipH="1">
                <a:off x="1229" y="2814"/>
                <a:ext cx="433" cy="1097"/>
              </a:xfrm>
              <a:custGeom>
                <a:avLst/>
                <a:gdLst/>
                <a:ahLst/>
                <a:cxnLst>
                  <a:cxn ang="0">
                    <a:pos x="103" y="101"/>
                  </a:cxn>
                  <a:cxn ang="0">
                    <a:pos x="74" y="50"/>
                  </a:cxn>
                  <a:cxn ang="0">
                    <a:pos x="121" y="1"/>
                  </a:cxn>
                  <a:cxn ang="0">
                    <a:pos x="171" y="52"/>
                  </a:cxn>
                  <a:cxn ang="0">
                    <a:pos x="135" y="101"/>
                  </a:cxn>
                  <a:cxn ang="0">
                    <a:pos x="134" y="124"/>
                  </a:cxn>
                  <a:cxn ang="0">
                    <a:pos x="209" y="145"/>
                  </a:cxn>
                  <a:cxn ang="0">
                    <a:pos x="221" y="204"/>
                  </a:cxn>
                  <a:cxn ang="0">
                    <a:pos x="218" y="321"/>
                  </a:cxn>
                  <a:cxn ang="0">
                    <a:pos x="209" y="365"/>
                  </a:cxn>
                  <a:cxn ang="0">
                    <a:pos x="196" y="308"/>
                  </a:cxn>
                  <a:cxn ang="0">
                    <a:pos x="187" y="202"/>
                  </a:cxn>
                  <a:cxn ang="0">
                    <a:pos x="170" y="321"/>
                  </a:cxn>
                  <a:cxn ang="0">
                    <a:pos x="144" y="569"/>
                  </a:cxn>
                  <a:cxn ang="0">
                    <a:pos x="78" y="565"/>
                  </a:cxn>
                  <a:cxn ang="0">
                    <a:pos x="50" y="325"/>
                  </a:cxn>
                  <a:cxn ang="0">
                    <a:pos x="33" y="208"/>
                  </a:cxn>
                  <a:cxn ang="0">
                    <a:pos x="25" y="310"/>
                  </a:cxn>
                  <a:cxn ang="0">
                    <a:pos x="12" y="365"/>
                  </a:cxn>
                  <a:cxn ang="0">
                    <a:pos x="1" y="305"/>
                  </a:cxn>
                  <a:cxn ang="0">
                    <a:pos x="7" y="184"/>
                  </a:cxn>
                  <a:cxn ang="0">
                    <a:pos x="23" y="140"/>
                  </a:cxn>
                  <a:cxn ang="0">
                    <a:pos x="102" y="124"/>
                  </a:cxn>
                  <a:cxn ang="0">
                    <a:pos x="103" y="101"/>
                  </a:cxn>
                </a:cxnLst>
                <a:rect l="0" t="0" r="r" b="b"/>
                <a:pathLst>
                  <a:path w="224" h="569">
                    <a:moveTo>
                      <a:pt x="103" y="101"/>
                    </a:moveTo>
                    <a:cubicBezTo>
                      <a:pt x="87" y="94"/>
                      <a:pt x="75" y="75"/>
                      <a:pt x="74" y="50"/>
                    </a:cubicBezTo>
                    <a:cubicBezTo>
                      <a:pt x="72" y="26"/>
                      <a:pt x="90" y="0"/>
                      <a:pt x="121" y="1"/>
                    </a:cubicBezTo>
                    <a:cubicBezTo>
                      <a:pt x="152" y="2"/>
                      <a:pt x="172" y="18"/>
                      <a:pt x="171" y="52"/>
                    </a:cubicBezTo>
                    <a:cubicBezTo>
                      <a:pt x="170" y="85"/>
                      <a:pt x="151" y="96"/>
                      <a:pt x="135" y="101"/>
                    </a:cubicBezTo>
                    <a:cubicBezTo>
                      <a:pt x="132" y="111"/>
                      <a:pt x="132" y="118"/>
                      <a:pt x="134" y="124"/>
                    </a:cubicBezTo>
                    <a:cubicBezTo>
                      <a:pt x="151" y="131"/>
                      <a:pt x="194" y="132"/>
                      <a:pt x="209" y="145"/>
                    </a:cubicBezTo>
                    <a:cubicBezTo>
                      <a:pt x="224" y="156"/>
                      <a:pt x="219" y="175"/>
                      <a:pt x="221" y="204"/>
                    </a:cubicBezTo>
                    <a:lnTo>
                      <a:pt x="218" y="321"/>
                    </a:lnTo>
                    <a:cubicBezTo>
                      <a:pt x="216" y="348"/>
                      <a:pt x="212" y="367"/>
                      <a:pt x="209" y="365"/>
                    </a:cubicBezTo>
                    <a:cubicBezTo>
                      <a:pt x="199" y="370"/>
                      <a:pt x="200" y="335"/>
                      <a:pt x="196" y="308"/>
                    </a:cubicBezTo>
                    <a:lnTo>
                      <a:pt x="187" y="202"/>
                    </a:lnTo>
                    <a:cubicBezTo>
                      <a:pt x="182" y="204"/>
                      <a:pt x="177" y="260"/>
                      <a:pt x="170" y="321"/>
                    </a:cubicBezTo>
                    <a:lnTo>
                      <a:pt x="144" y="569"/>
                    </a:lnTo>
                    <a:lnTo>
                      <a:pt x="78" y="565"/>
                    </a:lnTo>
                    <a:lnTo>
                      <a:pt x="50" y="325"/>
                    </a:lnTo>
                    <a:cubicBezTo>
                      <a:pt x="39" y="255"/>
                      <a:pt x="37" y="211"/>
                      <a:pt x="33" y="208"/>
                    </a:cubicBezTo>
                    <a:lnTo>
                      <a:pt x="25" y="310"/>
                    </a:lnTo>
                    <a:cubicBezTo>
                      <a:pt x="22" y="336"/>
                      <a:pt x="16" y="366"/>
                      <a:pt x="12" y="365"/>
                    </a:cubicBezTo>
                    <a:cubicBezTo>
                      <a:pt x="4" y="365"/>
                      <a:pt x="2" y="335"/>
                      <a:pt x="1" y="305"/>
                    </a:cubicBezTo>
                    <a:cubicBezTo>
                      <a:pt x="0" y="275"/>
                      <a:pt x="3" y="212"/>
                      <a:pt x="7" y="184"/>
                    </a:cubicBezTo>
                    <a:cubicBezTo>
                      <a:pt x="12" y="157"/>
                      <a:pt x="7" y="150"/>
                      <a:pt x="23" y="140"/>
                    </a:cubicBezTo>
                    <a:cubicBezTo>
                      <a:pt x="39" y="131"/>
                      <a:pt x="89" y="131"/>
                      <a:pt x="102" y="124"/>
                    </a:cubicBezTo>
                    <a:cubicBezTo>
                      <a:pt x="106" y="120"/>
                      <a:pt x="108" y="108"/>
                      <a:pt x="103" y="10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AEAEA"/>
                  </a:gs>
                  <a:gs pos="100000">
                    <a:srgbClr val="EAEAEA">
                      <a:gamma/>
                      <a:shade val="82353"/>
                      <a:invGamma/>
                    </a:srgb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  <a:scene3d>
                <a:camera prst="legacyPerspectiveTopLeft">
                  <a:rot lat="0" lon="20099999" rev="0"/>
                </a:camera>
                <a:lightRig rig="legacyFlat3" dir="t"/>
              </a:scene3d>
              <a:sp3d extrusionH="36500" prstMaterial="legacyPlastic">
                <a:bevelT w="13500" h="13500" prst="angle"/>
                <a:bevelB w="13500" h="13500" prst="angle"/>
                <a:extrusionClr>
                  <a:srgbClr val="5F5F5F"/>
                </a:extrusionClr>
              </a:sp3d>
            </p:spPr>
            <p:txBody>
              <a:bodyPr>
                <a:flatTx/>
              </a:bodyPr>
              <a:lstStyle/>
              <a:p>
                <a:endParaRPr lang="ru-RU"/>
              </a:p>
            </p:txBody>
          </p:sp>
          <p:sp>
            <p:nvSpPr>
              <p:cNvPr id="10" name="Freeform 31"/>
              <p:cNvSpPr>
                <a:spLocks/>
              </p:cNvSpPr>
              <p:nvPr/>
            </p:nvSpPr>
            <p:spPr bwMode="gray">
              <a:xfrm flipH="1">
                <a:off x="700" y="2400"/>
                <a:ext cx="545" cy="1380"/>
              </a:xfrm>
              <a:custGeom>
                <a:avLst/>
                <a:gdLst/>
                <a:ahLst/>
                <a:cxnLst>
                  <a:cxn ang="0">
                    <a:pos x="103" y="101"/>
                  </a:cxn>
                  <a:cxn ang="0">
                    <a:pos x="74" y="50"/>
                  </a:cxn>
                  <a:cxn ang="0">
                    <a:pos x="121" y="1"/>
                  </a:cxn>
                  <a:cxn ang="0">
                    <a:pos x="171" y="52"/>
                  </a:cxn>
                  <a:cxn ang="0">
                    <a:pos x="135" y="101"/>
                  </a:cxn>
                  <a:cxn ang="0">
                    <a:pos x="134" y="124"/>
                  </a:cxn>
                  <a:cxn ang="0">
                    <a:pos x="209" y="145"/>
                  </a:cxn>
                  <a:cxn ang="0">
                    <a:pos x="221" y="204"/>
                  </a:cxn>
                  <a:cxn ang="0">
                    <a:pos x="218" y="321"/>
                  </a:cxn>
                  <a:cxn ang="0">
                    <a:pos x="209" y="365"/>
                  </a:cxn>
                  <a:cxn ang="0">
                    <a:pos x="196" y="308"/>
                  </a:cxn>
                  <a:cxn ang="0">
                    <a:pos x="187" y="202"/>
                  </a:cxn>
                  <a:cxn ang="0">
                    <a:pos x="170" y="321"/>
                  </a:cxn>
                  <a:cxn ang="0">
                    <a:pos x="144" y="569"/>
                  </a:cxn>
                  <a:cxn ang="0">
                    <a:pos x="78" y="565"/>
                  </a:cxn>
                  <a:cxn ang="0">
                    <a:pos x="50" y="325"/>
                  </a:cxn>
                  <a:cxn ang="0">
                    <a:pos x="33" y="208"/>
                  </a:cxn>
                  <a:cxn ang="0">
                    <a:pos x="25" y="310"/>
                  </a:cxn>
                  <a:cxn ang="0">
                    <a:pos x="12" y="365"/>
                  </a:cxn>
                  <a:cxn ang="0">
                    <a:pos x="1" y="305"/>
                  </a:cxn>
                  <a:cxn ang="0">
                    <a:pos x="7" y="184"/>
                  </a:cxn>
                  <a:cxn ang="0">
                    <a:pos x="23" y="140"/>
                  </a:cxn>
                  <a:cxn ang="0">
                    <a:pos x="102" y="124"/>
                  </a:cxn>
                  <a:cxn ang="0">
                    <a:pos x="103" y="101"/>
                  </a:cxn>
                </a:cxnLst>
                <a:rect l="0" t="0" r="r" b="b"/>
                <a:pathLst>
                  <a:path w="224" h="569">
                    <a:moveTo>
                      <a:pt x="103" y="101"/>
                    </a:moveTo>
                    <a:cubicBezTo>
                      <a:pt x="87" y="94"/>
                      <a:pt x="75" y="75"/>
                      <a:pt x="74" y="50"/>
                    </a:cubicBezTo>
                    <a:cubicBezTo>
                      <a:pt x="72" y="26"/>
                      <a:pt x="90" y="0"/>
                      <a:pt x="121" y="1"/>
                    </a:cubicBezTo>
                    <a:cubicBezTo>
                      <a:pt x="152" y="2"/>
                      <a:pt x="172" y="18"/>
                      <a:pt x="171" y="52"/>
                    </a:cubicBezTo>
                    <a:cubicBezTo>
                      <a:pt x="170" y="85"/>
                      <a:pt x="151" y="96"/>
                      <a:pt x="135" y="101"/>
                    </a:cubicBezTo>
                    <a:cubicBezTo>
                      <a:pt x="132" y="111"/>
                      <a:pt x="132" y="118"/>
                      <a:pt x="134" y="124"/>
                    </a:cubicBezTo>
                    <a:cubicBezTo>
                      <a:pt x="151" y="131"/>
                      <a:pt x="194" y="132"/>
                      <a:pt x="209" y="145"/>
                    </a:cubicBezTo>
                    <a:cubicBezTo>
                      <a:pt x="224" y="156"/>
                      <a:pt x="219" y="175"/>
                      <a:pt x="221" y="204"/>
                    </a:cubicBezTo>
                    <a:lnTo>
                      <a:pt x="218" y="321"/>
                    </a:lnTo>
                    <a:cubicBezTo>
                      <a:pt x="216" y="348"/>
                      <a:pt x="212" y="367"/>
                      <a:pt x="209" y="365"/>
                    </a:cubicBezTo>
                    <a:cubicBezTo>
                      <a:pt x="199" y="370"/>
                      <a:pt x="200" y="335"/>
                      <a:pt x="196" y="308"/>
                    </a:cubicBezTo>
                    <a:lnTo>
                      <a:pt x="187" y="202"/>
                    </a:lnTo>
                    <a:cubicBezTo>
                      <a:pt x="182" y="204"/>
                      <a:pt x="177" y="260"/>
                      <a:pt x="170" y="321"/>
                    </a:cubicBezTo>
                    <a:lnTo>
                      <a:pt x="144" y="569"/>
                    </a:lnTo>
                    <a:lnTo>
                      <a:pt x="78" y="565"/>
                    </a:lnTo>
                    <a:lnTo>
                      <a:pt x="50" y="325"/>
                    </a:lnTo>
                    <a:cubicBezTo>
                      <a:pt x="39" y="255"/>
                      <a:pt x="37" y="211"/>
                      <a:pt x="33" y="208"/>
                    </a:cubicBezTo>
                    <a:lnTo>
                      <a:pt x="25" y="310"/>
                    </a:lnTo>
                    <a:cubicBezTo>
                      <a:pt x="22" y="336"/>
                      <a:pt x="16" y="366"/>
                      <a:pt x="12" y="365"/>
                    </a:cubicBezTo>
                    <a:cubicBezTo>
                      <a:pt x="4" y="365"/>
                      <a:pt x="2" y="335"/>
                      <a:pt x="1" y="305"/>
                    </a:cubicBezTo>
                    <a:cubicBezTo>
                      <a:pt x="0" y="275"/>
                      <a:pt x="3" y="212"/>
                      <a:pt x="7" y="184"/>
                    </a:cubicBezTo>
                    <a:cubicBezTo>
                      <a:pt x="12" y="157"/>
                      <a:pt x="7" y="150"/>
                      <a:pt x="23" y="140"/>
                    </a:cubicBezTo>
                    <a:cubicBezTo>
                      <a:pt x="39" y="131"/>
                      <a:pt x="89" y="131"/>
                      <a:pt x="102" y="124"/>
                    </a:cubicBezTo>
                    <a:cubicBezTo>
                      <a:pt x="106" y="120"/>
                      <a:pt x="108" y="108"/>
                      <a:pt x="103" y="10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AEAEA"/>
                  </a:gs>
                  <a:gs pos="100000">
                    <a:srgbClr val="EAEAEA">
                      <a:gamma/>
                      <a:shade val="89020"/>
                      <a:invGamma/>
                    </a:srgb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  <a:scene3d>
                <a:camera prst="legacyPerspectiveTopLeft">
                  <a:rot lat="0" lon="19799999" rev="0"/>
                </a:camera>
                <a:lightRig rig="legacyFlat3" dir="t"/>
              </a:scene3d>
              <a:sp3d extrusionH="36500" prstMaterial="legacyPlastic">
                <a:bevelT w="13500" h="13500" prst="angle"/>
                <a:bevelB w="13500" h="13500" prst="angle"/>
                <a:extrusionClr>
                  <a:srgbClr val="5F5F5F"/>
                </a:extrusionClr>
              </a:sp3d>
            </p:spPr>
            <p:txBody>
              <a:bodyPr>
                <a:flatTx/>
              </a:bodyPr>
              <a:lstStyle/>
              <a:p>
                <a:endParaRPr lang="ru-RU"/>
              </a:p>
            </p:txBody>
          </p:sp>
          <p:sp>
            <p:nvSpPr>
              <p:cNvPr id="11" name="Freeform 32"/>
              <p:cNvSpPr>
                <a:spLocks/>
              </p:cNvSpPr>
              <p:nvPr/>
            </p:nvSpPr>
            <p:spPr bwMode="gray">
              <a:xfrm flipH="1">
                <a:off x="313" y="2837"/>
                <a:ext cx="433" cy="1097"/>
              </a:xfrm>
              <a:custGeom>
                <a:avLst/>
                <a:gdLst/>
                <a:ahLst/>
                <a:cxnLst>
                  <a:cxn ang="0">
                    <a:pos x="103" y="101"/>
                  </a:cxn>
                  <a:cxn ang="0">
                    <a:pos x="74" y="50"/>
                  </a:cxn>
                  <a:cxn ang="0">
                    <a:pos x="121" y="1"/>
                  </a:cxn>
                  <a:cxn ang="0">
                    <a:pos x="171" y="52"/>
                  </a:cxn>
                  <a:cxn ang="0">
                    <a:pos x="135" y="101"/>
                  </a:cxn>
                  <a:cxn ang="0">
                    <a:pos x="134" y="124"/>
                  </a:cxn>
                  <a:cxn ang="0">
                    <a:pos x="209" y="145"/>
                  </a:cxn>
                  <a:cxn ang="0">
                    <a:pos x="221" y="204"/>
                  </a:cxn>
                  <a:cxn ang="0">
                    <a:pos x="218" y="321"/>
                  </a:cxn>
                  <a:cxn ang="0">
                    <a:pos x="209" y="365"/>
                  </a:cxn>
                  <a:cxn ang="0">
                    <a:pos x="196" y="308"/>
                  </a:cxn>
                  <a:cxn ang="0">
                    <a:pos x="187" y="202"/>
                  </a:cxn>
                  <a:cxn ang="0">
                    <a:pos x="170" y="321"/>
                  </a:cxn>
                  <a:cxn ang="0">
                    <a:pos x="144" y="569"/>
                  </a:cxn>
                  <a:cxn ang="0">
                    <a:pos x="78" y="565"/>
                  </a:cxn>
                  <a:cxn ang="0">
                    <a:pos x="50" y="325"/>
                  </a:cxn>
                  <a:cxn ang="0">
                    <a:pos x="33" y="208"/>
                  </a:cxn>
                  <a:cxn ang="0">
                    <a:pos x="25" y="310"/>
                  </a:cxn>
                  <a:cxn ang="0">
                    <a:pos x="12" y="365"/>
                  </a:cxn>
                  <a:cxn ang="0">
                    <a:pos x="1" y="305"/>
                  </a:cxn>
                  <a:cxn ang="0">
                    <a:pos x="7" y="184"/>
                  </a:cxn>
                  <a:cxn ang="0">
                    <a:pos x="23" y="140"/>
                  </a:cxn>
                  <a:cxn ang="0">
                    <a:pos x="102" y="124"/>
                  </a:cxn>
                  <a:cxn ang="0">
                    <a:pos x="103" y="101"/>
                  </a:cxn>
                </a:cxnLst>
                <a:rect l="0" t="0" r="r" b="b"/>
                <a:pathLst>
                  <a:path w="224" h="569">
                    <a:moveTo>
                      <a:pt x="103" y="101"/>
                    </a:moveTo>
                    <a:cubicBezTo>
                      <a:pt x="87" y="94"/>
                      <a:pt x="75" y="75"/>
                      <a:pt x="74" y="50"/>
                    </a:cubicBezTo>
                    <a:cubicBezTo>
                      <a:pt x="72" y="26"/>
                      <a:pt x="90" y="0"/>
                      <a:pt x="121" y="1"/>
                    </a:cubicBezTo>
                    <a:cubicBezTo>
                      <a:pt x="152" y="2"/>
                      <a:pt x="172" y="18"/>
                      <a:pt x="171" y="52"/>
                    </a:cubicBezTo>
                    <a:cubicBezTo>
                      <a:pt x="170" y="85"/>
                      <a:pt x="151" y="96"/>
                      <a:pt x="135" y="101"/>
                    </a:cubicBezTo>
                    <a:cubicBezTo>
                      <a:pt x="132" y="111"/>
                      <a:pt x="132" y="118"/>
                      <a:pt x="134" y="124"/>
                    </a:cubicBezTo>
                    <a:cubicBezTo>
                      <a:pt x="151" y="131"/>
                      <a:pt x="194" y="132"/>
                      <a:pt x="209" y="145"/>
                    </a:cubicBezTo>
                    <a:cubicBezTo>
                      <a:pt x="224" y="156"/>
                      <a:pt x="219" y="175"/>
                      <a:pt x="221" y="204"/>
                    </a:cubicBezTo>
                    <a:lnTo>
                      <a:pt x="218" y="321"/>
                    </a:lnTo>
                    <a:cubicBezTo>
                      <a:pt x="216" y="348"/>
                      <a:pt x="212" y="367"/>
                      <a:pt x="209" y="365"/>
                    </a:cubicBezTo>
                    <a:cubicBezTo>
                      <a:pt x="199" y="370"/>
                      <a:pt x="200" y="335"/>
                      <a:pt x="196" y="308"/>
                    </a:cubicBezTo>
                    <a:lnTo>
                      <a:pt x="187" y="202"/>
                    </a:lnTo>
                    <a:cubicBezTo>
                      <a:pt x="182" y="204"/>
                      <a:pt x="177" y="260"/>
                      <a:pt x="170" y="321"/>
                    </a:cubicBezTo>
                    <a:lnTo>
                      <a:pt x="144" y="569"/>
                    </a:lnTo>
                    <a:lnTo>
                      <a:pt x="78" y="565"/>
                    </a:lnTo>
                    <a:lnTo>
                      <a:pt x="50" y="325"/>
                    </a:lnTo>
                    <a:cubicBezTo>
                      <a:pt x="39" y="255"/>
                      <a:pt x="37" y="211"/>
                      <a:pt x="33" y="208"/>
                    </a:cubicBezTo>
                    <a:lnTo>
                      <a:pt x="25" y="310"/>
                    </a:lnTo>
                    <a:cubicBezTo>
                      <a:pt x="22" y="336"/>
                      <a:pt x="16" y="366"/>
                      <a:pt x="12" y="365"/>
                    </a:cubicBezTo>
                    <a:cubicBezTo>
                      <a:pt x="4" y="365"/>
                      <a:pt x="2" y="335"/>
                      <a:pt x="1" y="305"/>
                    </a:cubicBezTo>
                    <a:cubicBezTo>
                      <a:pt x="0" y="275"/>
                      <a:pt x="3" y="212"/>
                      <a:pt x="7" y="184"/>
                    </a:cubicBezTo>
                    <a:cubicBezTo>
                      <a:pt x="12" y="157"/>
                      <a:pt x="7" y="150"/>
                      <a:pt x="23" y="140"/>
                    </a:cubicBezTo>
                    <a:cubicBezTo>
                      <a:pt x="39" y="131"/>
                      <a:pt x="89" y="131"/>
                      <a:pt x="102" y="124"/>
                    </a:cubicBezTo>
                    <a:cubicBezTo>
                      <a:pt x="106" y="120"/>
                      <a:pt x="108" y="108"/>
                      <a:pt x="103" y="10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AEAEA"/>
                  </a:gs>
                  <a:gs pos="100000">
                    <a:srgbClr val="EAEAEA">
                      <a:gamma/>
                      <a:shade val="85882"/>
                      <a:invGamma/>
                    </a:srgb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  <a:scene3d>
                <a:camera prst="legacyPerspectiveTopLeft">
                  <a:rot lat="0" lon="20099999" rev="0"/>
                </a:camera>
                <a:lightRig rig="legacyFlat3" dir="t"/>
              </a:scene3d>
              <a:sp3d extrusionH="36500" prstMaterial="legacyPlastic">
                <a:bevelT w="13500" h="13500" prst="angle"/>
                <a:bevelB w="13500" h="13500" prst="angle"/>
                <a:extrusionClr>
                  <a:srgbClr val="5F5F5F"/>
                </a:extrusionClr>
              </a:sp3d>
            </p:spPr>
            <p:txBody>
              <a:bodyPr>
                <a:flatTx/>
              </a:bodyPr>
              <a:lstStyle/>
              <a:p>
                <a:endParaRPr lang="ru-RU"/>
              </a:p>
            </p:txBody>
          </p:sp>
        </p:grpSp>
      </p:grpSp>
      <p:sp>
        <p:nvSpPr>
          <p:cNvPr id="12" name="AutoShape 3"/>
          <p:cNvSpPr>
            <a:spLocks noChangeArrowheads="1"/>
          </p:cNvSpPr>
          <p:nvPr/>
        </p:nvSpPr>
        <p:spPr bwMode="gray">
          <a:xfrm>
            <a:off x="2449513" y="2386013"/>
            <a:ext cx="455612" cy="381000"/>
          </a:xfrm>
          <a:prstGeom prst="downArrow">
            <a:avLst>
              <a:gd name="adj1" fmla="val 58889"/>
              <a:gd name="adj2" fmla="val 60000"/>
            </a:avLst>
          </a:prstGeom>
          <a:solidFill>
            <a:schemeClr val="folHlink"/>
          </a:soli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gray">
          <a:xfrm>
            <a:off x="2462213" y="3692525"/>
            <a:ext cx="455612" cy="381000"/>
          </a:xfrm>
          <a:prstGeom prst="downArrow">
            <a:avLst>
              <a:gd name="adj1" fmla="val 58889"/>
              <a:gd name="adj2" fmla="val 60000"/>
            </a:avLst>
          </a:prstGeom>
          <a:solidFill>
            <a:schemeClr val="accent2"/>
          </a:soli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gray">
          <a:xfrm>
            <a:off x="2449513" y="4976813"/>
            <a:ext cx="455612" cy="381000"/>
          </a:xfrm>
          <a:prstGeom prst="downArrow">
            <a:avLst>
              <a:gd name="adj1" fmla="val 58889"/>
              <a:gd name="adj2" fmla="val 60000"/>
            </a:avLst>
          </a:prstGeom>
          <a:solidFill>
            <a:schemeClr val="hlink"/>
          </a:soli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5" name="Group 7"/>
          <p:cNvGrpSpPr>
            <a:grpSpLocks/>
          </p:cNvGrpSpPr>
          <p:nvPr/>
        </p:nvGrpSpPr>
        <p:grpSpPr bwMode="auto">
          <a:xfrm>
            <a:off x="631825" y="5432425"/>
            <a:ext cx="4051300" cy="914400"/>
            <a:chOff x="2728" y="1008"/>
            <a:chExt cx="2552" cy="576"/>
          </a:xfrm>
        </p:grpSpPr>
        <p:sp>
          <p:nvSpPr>
            <p:cNvPr id="16" name="Rectangle 8"/>
            <p:cNvSpPr>
              <a:spLocks noChangeArrowheads="1"/>
            </p:cNvSpPr>
            <p:nvPr/>
          </p:nvSpPr>
          <p:spPr bwMode="gray">
            <a:xfrm>
              <a:off x="2728" y="1008"/>
              <a:ext cx="25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gray">
            <a:xfrm>
              <a:off x="2735" y="1014"/>
              <a:ext cx="2536" cy="26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Rectangle 10"/>
            <p:cNvSpPr>
              <a:spLocks noChangeArrowheads="1"/>
            </p:cNvSpPr>
            <p:nvPr/>
          </p:nvSpPr>
          <p:spPr bwMode="gray">
            <a:xfrm>
              <a:off x="2736" y="1264"/>
              <a:ext cx="2535" cy="314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61176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9" name="Text Box 11"/>
          <p:cNvSpPr txBox="1">
            <a:spLocks noChangeArrowheads="1"/>
          </p:cNvSpPr>
          <p:nvPr/>
        </p:nvSpPr>
        <p:spPr bwMode="gray">
          <a:xfrm>
            <a:off x="1012825" y="5965825"/>
            <a:ext cx="32893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Лекции, семинары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Group 12"/>
          <p:cNvGrpSpPr>
            <a:grpSpLocks/>
          </p:cNvGrpSpPr>
          <p:nvPr/>
        </p:nvGrpSpPr>
        <p:grpSpPr bwMode="auto">
          <a:xfrm>
            <a:off x="642938" y="2820988"/>
            <a:ext cx="4051300" cy="914400"/>
            <a:chOff x="2736" y="1803"/>
            <a:chExt cx="2552" cy="576"/>
          </a:xfrm>
        </p:grpSpPr>
        <p:sp>
          <p:nvSpPr>
            <p:cNvPr id="21" name="Rectangle 13"/>
            <p:cNvSpPr>
              <a:spLocks noChangeArrowheads="1"/>
            </p:cNvSpPr>
            <p:nvPr/>
          </p:nvSpPr>
          <p:spPr bwMode="gray">
            <a:xfrm>
              <a:off x="2736" y="1803"/>
              <a:ext cx="25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" name="Rectangle 14"/>
            <p:cNvSpPr>
              <a:spLocks noChangeArrowheads="1"/>
            </p:cNvSpPr>
            <p:nvPr/>
          </p:nvSpPr>
          <p:spPr bwMode="gray">
            <a:xfrm>
              <a:off x="2743" y="1809"/>
              <a:ext cx="2536" cy="26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" name="Rectangle 15"/>
            <p:cNvSpPr>
              <a:spLocks noChangeArrowheads="1"/>
            </p:cNvSpPr>
            <p:nvPr/>
          </p:nvSpPr>
          <p:spPr bwMode="gray">
            <a:xfrm>
              <a:off x="2744" y="2059"/>
              <a:ext cx="2535" cy="314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61176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1467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4" name="Text Box 16"/>
          <p:cNvSpPr txBox="1">
            <a:spLocks noChangeArrowheads="1"/>
          </p:cNvSpPr>
          <p:nvPr/>
        </p:nvSpPr>
        <p:spPr bwMode="gray">
          <a:xfrm>
            <a:off x="642910" y="3340100"/>
            <a:ext cx="4000528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US" sz="1400" dirty="0">
              <a:solidFill>
                <a:srgbClr val="000000"/>
              </a:solidFill>
            </a:endParaRPr>
          </a:p>
        </p:txBody>
      </p:sp>
      <p:grpSp>
        <p:nvGrpSpPr>
          <p:cNvPr id="25" name="Group 17"/>
          <p:cNvGrpSpPr>
            <a:grpSpLocks/>
          </p:cNvGrpSpPr>
          <p:nvPr/>
        </p:nvGrpSpPr>
        <p:grpSpPr bwMode="auto">
          <a:xfrm>
            <a:off x="630238" y="4105275"/>
            <a:ext cx="4051300" cy="914400"/>
            <a:chOff x="2728" y="2640"/>
            <a:chExt cx="2552" cy="576"/>
          </a:xfrm>
        </p:grpSpPr>
        <p:sp>
          <p:nvSpPr>
            <p:cNvPr id="26" name="Rectangle 18"/>
            <p:cNvSpPr>
              <a:spLocks noChangeArrowheads="1"/>
            </p:cNvSpPr>
            <p:nvPr/>
          </p:nvSpPr>
          <p:spPr bwMode="gray">
            <a:xfrm>
              <a:off x="2728" y="2640"/>
              <a:ext cx="25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Rectangle 19"/>
            <p:cNvSpPr>
              <a:spLocks noChangeArrowheads="1"/>
            </p:cNvSpPr>
            <p:nvPr/>
          </p:nvSpPr>
          <p:spPr bwMode="gray">
            <a:xfrm>
              <a:off x="2742" y="2646"/>
              <a:ext cx="2529" cy="262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" name="Rectangle 20"/>
            <p:cNvSpPr>
              <a:spLocks noChangeArrowheads="1"/>
            </p:cNvSpPr>
            <p:nvPr/>
          </p:nvSpPr>
          <p:spPr bwMode="gray">
            <a:xfrm>
              <a:off x="2736" y="2896"/>
              <a:ext cx="2535" cy="314"/>
            </a:xfrm>
            <a:prstGeom prst="rect">
              <a:avLst/>
            </a:prstGeom>
            <a:gradFill rotWithShape="1">
              <a:gsLst>
                <a:gs pos="0">
                  <a:schemeClr val="hlink">
                    <a:gamma/>
                    <a:tint val="61176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9" name="Text Box 21"/>
          <p:cNvSpPr txBox="1">
            <a:spLocks noChangeArrowheads="1"/>
          </p:cNvSpPr>
          <p:nvPr/>
        </p:nvSpPr>
        <p:spPr bwMode="gray">
          <a:xfrm>
            <a:off x="642910" y="4630738"/>
            <a:ext cx="400052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Консультации по телефону-3816; индивидуальные консультации-2273; по Интернету-335; групповые-37</a:t>
            </a:r>
            <a:endParaRPr lang="en-US" sz="1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22"/>
          <p:cNvSpPr txBox="1">
            <a:spLocks noChangeArrowheads="1"/>
          </p:cNvSpPr>
          <p:nvPr/>
        </p:nvSpPr>
        <p:spPr bwMode="white">
          <a:xfrm>
            <a:off x="714348" y="5440363"/>
            <a:ext cx="392909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Взаимодействие с АК и муниципальными координаторами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23"/>
          <p:cNvSpPr txBox="1">
            <a:spLocks noChangeArrowheads="1"/>
          </p:cNvSpPr>
          <p:nvPr/>
        </p:nvSpPr>
        <p:spPr bwMode="gray">
          <a:xfrm>
            <a:off x="714348" y="2814638"/>
            <a:ext cx="400052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Приём и регистрация заявлений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 Box 24"/>
          <p:cNvSpPr txBox="1">
            <a:spLocks noChangeArrowheads="1"/>
          </p:cNvSpPr>
          <p:nvPr/>
        </p:nvSpPr>
        <p:spPr bwMode="gray">
          <a:xfrm>
            <a:off x="714348" y="4083050"/>
            <a:ext cx="392909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Консультирование по вопросам аттестации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4"/>
          <p:cNvSpPr>
            <a:spLocks noChangeArrowheads="1"/>
          </p:cNvSpPr>
          <p:nvPr/>
        </p:nvSpPr>
        <p:spPr bwMode="ltGray">
          <a:xfrm>
            <a:off x="630238" y="1474788"/>
            <a:ext cx="405130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Rectangle 35"/>
          <p:cNvSpPr>
            <a:spLocks noChangeArrowheads="1"/>
          </p:cNvSpPr>
          <p:nvPr/>
        </p:nvSpPr>
        <p:spPr bwMode="ltGray">
          <a:xfrm>
            <a:off x="650875" y="1484313"/>
            <a:ext cx="4016375" cy="41592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" name="Rectangle 36"/>
          <p:cNvSpPr>
            <a:spLocks noChangeArrowheads="1"/>
          </p:cNvSpPr>
          <p:nvPr/>
        </p:nvSpPr>
        <p:spPr bwMode="ltGray">
          <a:xfrm>
            <a:off x="642938" y="2000240"/>
            <a:ext cx="4024312" cy="379423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tint val="61176"/>
                  <a:invGamma/>
                </a:schemeClr>
              </a:gs>
              <a:gs pos="100000">
                <a:schemeClr val="folHlink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Подготовлено и выставлено на официальный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сайт 53 материала по аттестации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 Box 37"/>
          <p:cNvSpPr txBox="1">
            <a:spLocks noChangeArrowheads="1"/>
          </p:cNvSpPr>
          <p:nvPr/>
        </p:nvSpPr>
        <p:spPr bwMode="gray">
          <a:xfrm>
            <a:off x="1011238" y="1997075"/>
            <a:ext cx="32893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37" name="Text Box 38"/>
          <p:cNvSpPr txBox="1">
            <a:spLocks noChangeArrowheads="1"/>
          </p:cNvSpPr>
          <p:nvPr/>
        </p:nvSpPr>
        <p:spPr bwMode="gray">
          <a:xfrm>
            <a:off x="642910" y="1447800"/>
            <a:ext cx="4000528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Организационно-технологическое сопровождение аттестации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63359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аттестации педагогов</a:t>
            </a:r>
            <a:endParaRPr lang="ru-RU" dirty="0"/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ltGray">
          <a:xfrm rot="5400000">
            <a:off x="-2422525" y="1711325"/>
            <a:ext cx="4824412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0">
            <a:gsLst>
              <a:gs pos="0">
                <a:schemeClr val="tx2">
                  <a:gamma/>
                  <a:tint val="45490"/>
                  <a:invGamma/>
                  <a:alpha val="60001"/>
                </a:schemeClr>
              </a:gs>
              <a:gs pos="100000">
                <a:schemeClr val="tx2">
                  <a:alpha val="60001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1981200" y="5335588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ru-RU" b="1" dirty="0" smtClean="0">
                <a:solidFill>
                  <a:srgbClr val="000000"/>
                </a:solidFill>
              </a:rPr>
              <a:t>2018г. Аттестовано 342  педагога</a:t>
            </a:r>
            <a:endParaRPr lang="en-US" b="1" dirty="0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gray">
          <a:xfrm>
            <a:off x="2393950" y="450850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ru-RU" b="1" dirty="0" smtClean="0">
                <a:solidFill>
                  <a:srgbClr val="000000"/>
                </a:solidFill>
              </a:rPr>
              <a:t>2017г. Аттестовано 267  педагогов</a:t>
            </a:r>
            <a:endParaRPr lang="en-US" b="1" dirty="0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gray">
          <a:xfrm>
            <a:off x="2438400" y="369570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ru-RU" b="1" dirty="0" smtClean="0">
                <a:solidFill>
                  <a:srgbClr val="000000"/>
                </a:solidFill>
              </a:rPr>
              <a:t>2016г. Аттестовано 235  педагогов</a:t>
            </a:r>
            <a:endParaRPr lang="en-US" b="1" dirty="0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gray">
          <a:xfrm>
            <a:off x="2286000" y="2827338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ru-RU" b="1" dirty="0" smtClean="0">
                <a:solidFill>
                  <a:srgbClr val="000000"/>
                </a:solidFill>
              </a:rPr>
              <a:t>2015г. Аттестован 281  педагог</a:t>
            </a:r>
            <a:endParaRPr lang="en-US" b="1" dirty="0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gray">
          <a:xfrm>
            <a:off x="1765300" y="205740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ru-RU" b="1" dirty="0" smtClean="0">
                <a:solidFill>
                  <a:srgbClr val="000000"/>
                </a:solidFill>
              </a:rPr>
              <a:t> 2014г. Аттестован 271  педагог</a:t>
            </a:r>
            <a:endParaRPr lang="en-US" b="1" dirty="0"/>
          </a:p>
        </p:txBody>
      </p: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1447800" y="2146300"/>
            <a:ext cx="381000" cy="381000"/>
            <a:chOff x="2078" y="1680"/>
            <a:chExt cx="1615" cy="1615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Oval 11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Oval 12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3" name="Oval 1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0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4" name="Oval 14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5" name="Oval 1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1981200" y="2933700"/>
            <a:ext cx="381000" cy="381000"/>
            <a:chOff x="2078" y="1680"/>
            <a:chExt cx="1615" cy="1615"/>
          </a:xfrm>
        </p:grpSpPr>
        <p:sp>
          <p:nvSpPr>
            <p:cNvPr id="17" name="Oval 17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Oval 18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Oval 19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20" name="Oval 20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0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21" name="Oval 21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22" name="Oval 22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23" name="Group 23"/>
          <p:cNvGrpSpPr>
            <a:grpSpLocks/>
          </p:cNvGrpSpPr>
          <p:nvPr/>
        </p:nvGrpSpPr>
        <p:grpSpPr bwMode="auto">
          <a:xfrm>
            <a:off x="2133600" y="3771900"/>
            <a:ext cx="381000" cy="381000"/>
            <a:chOff x="2078" y="1680"/>
            <a:chExt cx="1615" cy="1615"/>
          </a:xfrm>
        </p:grpSpPr>
        <p:sp>
          <p:nvSpPr>
            <p:cNvPr id="24" name="Oval 2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" name="Oval 2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" name="Oval 2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27" name="Oval 2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28" name="Oval 2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29" name="Oval 2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30" name="Group 30"/>
          <p:cNvGrpSpPr>
            <a:grpSpLocks/>
          </p:cNvGrpSpPr>
          <p:nvPr/>
        </p:nvGrpSpPr>
        <p:grpSpPr bwMode="auto">
          <a:xfrm>
            <a:off x="2057400" y="4610100"/>
            <a:ext cx="381000" cy="381000"/>
            <a:chOff x="2078" y="1680"/>
            <a:chExt cx="1615" cy="1615"/>
          </a:xfrm>
        </p:grpSpPr>
        <p:sp>
          <p:nvSpPr>
            <p:cNvPr id="31" name="Oval 3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" name="Oval 3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" name="Oval 3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34" name="Oval 3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8D67E1">
                    <a:gamma/>
                    <a:shade val="0"/>
                    <a:invGamma/>
                  </a:srgbClr>
                </a:gs>
                <a:gs pos="100000">
                  <a:srgbClr val="8D67E1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35" name="Oval 3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36" name="Oval 3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37" name="Group 37"/>
          <p:cNvGrpSpPr>
            <a:grpSpLocks/>
          </p:cNvGrpSpPr>
          <p:nvPr/>
        </p:nvGrpSpPr>
        <p:grpSpPr bwMode="auto">
          <a:xfrm>
            <a:off x="1682750" y="5384800"/>
            <a:ext cx="355600" cy="381000"/>
            <a:chOff x="2078" y="1680"/>
            <a:chExt cx="1615" cy="1615"/>
          </a:xfrm>
        </p:grpSpPr>
        <p:sp>
          <p:nvSpPr>
            <p:cNvPr id="38" name="Oval 38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" name="Oval 39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" name="Oval 40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41" name="Oval 41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42" name="Oval 42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43" name="Oval 43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E35E23"/>
                </a:gs>
                <a:gs pos="100000">
                  <a:srgbClr val="E35E23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sp>
        <p:nvSpPr>
          <p:cNvPr id="44" name="Text Box 44"/>
          <p:cNvSpPr txBox="1">
            <a:spLocks noChangeArrowheads="1"/>
          </p:cNvSpPr>
          <p:nvPr/>
        </p:nvSpPr>
        <p:spPr bwMode="black">
          <a:xfrm>
            <a:off x="76200" y="3506788"/>
            <a:ext cx="1995470" cy="16312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Количествен-ный</a:t>
            </a:r>
            <a:r>
              <a:rPr lang="ru-RU" sz="24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показатель</a:t>
            </a:r>
            <a:endParaRPr lang="en-US" sz="2400" b="1" dirty="0">
              <a:solidFill>
                <a:srgbClr val="08080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5" name="Picture 45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46938" y="4267200"/>
            <a:ext cx="1897062" cy="2605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586709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Выполнение государственного задания по аттестации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Государственное задание (план): 1250 чел.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Подано заявлений: 1467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Аттестованы: 1396 чел.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Отозвано заявлений: 71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Категории аттестуемых</a:t>
            </a:r>
            <a:endParaRPr lang="ru-RU" dirty="0"/>
          </a:p>
        </p:txBody>
      </p:sp>
      <p:sp>
        <p:nvSpPr>
          <p:cNvPr id="3" name="Arc 3"/>
          <p:cNvSpPr>
            <a:spLocks/>
          </p:cNvSpPr>
          <p:nvPr/>
        </p:nvSpPr>
        <p:spPr bwMode="gray">
          <a:xfrm rot="16200000">
            <a:off x="3263900" y="1826771"/>
            <a:ext cx="1908175" cy="503872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33380 w 43200"/>
              <a:gd name="T1" fmla="*/ 39705 h 43200"/>
              <a:gd name="T2" fmla="*/ 38438 w 43200"/>
              <a:gd name="T3" fmla="*/ 35129 h 43200"/>
              <a:gd name="T4" fmla="*/ 21600 w 432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43200" fill="none" extrusionOk="0">
                <a:moveTo>
                  <a:pt x="33380" y="39705"/>
                </a:moveTo>
                <a:cubicBezTo>
                  <a:pt x="29874" y="41985"/>
                  <a:pt x="25782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6520"/>
                  <a:pt x="41520" y="31293"/>
                  <a:pt x="38438" y="35129"/>
                </a:cubicBezTo>
              </a:path>
              <a:path w="43200" h="43200" stroke="0" extrusionOk="0">
                <a:moveTo>
                  <a:pt x="33380" y="39705"/>
                </a:moveTo>
                <a:cubicBezTo>
                  <a:pt x="29874" y="41985"/>
                  <a:pt x="25782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6520"/>
                  <a:pt x="41520" y="31293"/>
                  <a:pt x="38438" y="35129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969696"/>
          </a:solidFill>
          <a:ln w="38100">
            <a:noFill/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rc 4"/>
          <p:cNvSpPr>
            <a:spLocks/>
          </p:cNvSpPr>
          <p:nvPr/>
        </p:nvSpPr>
        <p:spPr bwMode="gray">
          <a:xfrm rot="16200000">
            <a:off x="3433762" y="1701359"/>
            <a:ext cx="1712913" cy="4846638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8692 w 43200"/>
              <a:gd name="T1" fmla="*/ 42002 h 43200"/>
              <a:gd name="T2" fmla="*/ 31490 w 43200"/>
              <a:gd name="T3" fmla="*/ 40803 h 43200"/>
              <a:gd name="T4" fmla="*/ 21600 w 432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43200" fill="none" extrusionOk="0">
                <a:moveTo>
                  <a:pt x="28692" y="42002"/>
                </a:moveTo>
                <a:cubicBezTo>
                  <a:pt x="26411" y="42795"/>
                  <a:pt x="24014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688"/>
                  <a:pt x="38680" y="37099"/>
                  <a:pt x="31489" y="40802"/>
                </a:cubicBezTo>
              </a:path>
              <a:path w="43200" h="43200" stroke="0" extrusionOk="0">
                <a:moveTo>
                  <a:pt x="28692" y="42002"/>
                </a:moveTo>
                <a:cubicBezTo>
                  <a:pt x="26411" y="42795"/>
                  <a:pt x="24014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688"/>
                  <a:pt x="38680" y="37099"/>
                  <a:pt x="31489" y="40802"/>
                </a:cubicBezTo>
                <a:lnTo>
                  <a:pt x="21600" y="2160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42353"/>
                  <a:invGamma/>
                </a:schemeClr>
              </a:gs>
            </a:gsLst>
            <a:lin ang="2700000" scaled="1"/>
          </a:gradFill>
          <a:ln w="38100">
            <a:noFill/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rc 5"/>
          <p:cNvSpPr>
            <a:spLocks/>
          </p:cNvSpPr>
          <p:nvPr/>
        </p:nvSpPr>
        <p:spPr bwMode="ltGray">
          <a:xfrm rot="16200000">
            <a:off x="3276600" y="1888684"/>
            <a:ext cx="1755775" cy="462915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14124 w 43200"/>
              <a:gd name="T1" fmla="*/ 41865 h 41865"/>
              <a:gd name="T2" fmla="*/ 31490 w 43200"/>
              <a:gd name="T3" fmla="*/ 40803 h 41865"/>
              <a:gd name="T4" fmla="*/ 21600 w 43200"/>
              <a:gd name="T5" fmla="*/ 21600 h 41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41865" fill="none" extrusionOk="0">
                <a:moveTo>
                  <a:pt x="14124" y="41864"/>
                </a:moveTo>
                <a:cubicBezTo>
                  <a:pt x="5636" y="38734"/>
                  <a:pt x="0" y="3064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688"/>
                  <a:pt x="38680" y="37099"/>
                  <a:pt x="31489" y="40802"/>
                </a:cubicBezTo>
              </a:path>
              <a:path w="43200" h="41865" stroke="0" extrusionOk="0">
                <a:moveTo>
                  <a:pt x="14124" y="41864"/>
                </a:moveTo>
                <a:cubicBezTo>
                  <a:pt x="5636" y="38734"/>
                  <a:pt x="0" y="3064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688"/>
                  <a:pt x="38680" y="37099"/>
                  <a:pt x="31489" y="40802"/>
                </a:cubicBezTo>
                <a:lnTo>
                  <a:pt x="21600" y="2160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40392"/>
                  <a:invGamma/>
                </a:schemeClr>
              </a:gs>
            </a:gsLst>
            <a:lin ang="0" scaled="1"/>
          </a:gradFill>
          <a:ln w="38100">
            <a:noFill/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602288" y="4050859"/>
            <a:ext cx="75565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1400" b="1" dirty="0" smtClean="0">
                <a:solidFill>
                  <a:srgbClr val="1C1C1C"/>
                </a:solidFill>
                <a:latin typeface="Arial" charset="0"/>
              </a:rPr>
              <a:t>512</a:t>
            </a:r>
            <a:endParaRPr lang="en-US" sz="1400" b="1" dirty="0">
              <a:solidFill>
                <a:srgbClr val="1C1C1C"/>
              </a:solidFill>
              <a:latin typeface="Arial" charset="0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6488113" y="4484246"/>
            <a:ext cx="0" cy="142875"/>
          </a:xfrm>
          <a:prstGeom prst="line">
            <a:avLst/>
          </a:prstGeom>
          <a:noFill/>
          <a:ln w="9525">
            <a:solidFill>
              <a:srgbClr val="1C1C1C">
                <a:alpha val="39999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gray">
          <a:xfrm flipH="1">
            <a:off x="3189288" y="4174684"/>
            <a:ext cx="1258887" cy="1030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1524000" y="3130109"/>
            <a:ext cx="5680075" cy="2195512"/>
            <a:chOff x="960" y="1855"/>
            <a:chExt cx="3578" cy="1383"/>
          </a:xfrm>
        </p:grpSpPr>
        <p:sp>
          <p:nvSpPr>
            <p:cNvPr id="10" name="Arc 11"/>
            <p:cNvSpPr>
              <a:spLocks/>
            </p:cNvSpPr>
            <p:nvPr/>
          </p:nvSpPr>
          <p:spPr bwMode="gray">
            <a:xfrm rot="16200000">
              <a:off x="2040" y="775"/>
              <a:ext cx="1383" cy="3544"/>
            </a:xfrm>
            <a:custGeom>
              <a:avLst/>
              <a:gdLst>
                <a:gd name="G0" fmla="+- 19812 0 0"/>
                <a:gd name="G1" fmla="+- 21600 0 0"/>
                <a:gd name="G2" fmla="+- 21600 0 0"/>
                <a:gd name="T0" fmla="*/ 0 w 41412"/>
                <a:gd name="T1" fmla="*/ 12994 h 41573"/>
                <a:gd name="T2" fmla="*/ 28035 w 41412"/>
                <a:gd name="T3" fmla="*/ 41573 h 41573"/>
                <a:gd name="T4" fmla="*/ 19812 w 41412"/>
                <a:gd name="T5" fmla="*/ 21600 h 41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412" h="41573" fill="none" extrusionOk="0">
                  <a:moveTo>
                    <a:pt x="0" y="12994"/>
                  </a:moveTo>
                  <a:cubicBezTo>
                    <a:pt x="3427" y="5104"/>
                    <a:pt x="11209" y="-1"/>
                    <a:pt x="19812" y="0"/>
                  </a:cubicBezTo>
                  <a:cubicBezTo>
                    <a:pt x="31741" y="0"/>
                    <a:pt x="41412" y="9670"/>
                    <a:pt x="41412" y="21600"/>
                  </a:cubicBezTo>
                  <a:cubicBezTo>
                    <a:pt x="41412" y="30353"/>
                    <a:pt x="36129" y="38241"/>
                    <a:pt x="28035" y="41573"/>
                  </a:cubicBezTo>
                </a:path>
                <a:path w="41412" h="41573" stroke="0" extrusionOk="0">
                  <a:moveTo>
                    <a:pt x="0" y="12994"/>
                  </a:moveTo>
                  <a:cubicBezTo>
                    <a:pt x="3427" y="5104"/>
                    <a:pt x="11209" y="-1"/>
                    <a:pt x="19812" y="0"/>
                  </a:cubicBezTo>
                  <a:cubicBezTo>
                    <a:pt x="31741" y="0"/>
                    <a:pt x="41412" y="9670"/>
                    <a:pt x="41412" y="21600"/>
                  </a:cubicBezTo>
                  <a:cubicBezTo>
                    <a:pt x="41412" y="30353"/>
                    <a:pt x="36129" y="38241"/>
                    <a:pt x="28035" y="41573"/>
                  </a:cubicBezTo>
                  <a:lnTo>
                    <a:pt x="19812" y="2160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51373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38100">
              <a:noFill/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gray">
            <a:xfrm>
              <a:off x="4363" y="2089"/>
              <a:ext cx="175" cy="231"/>
            </a:xfrm>
            <a:custGeom>
              <a:avLst/>
              <a:gdLst/>
              <a:ahLst/>
              <a:cxnLst>
                <a:cxn ang="0">
                  <a:pos x="133" y="72"/>
                </a:cxn>
                <a:cxn ang="0">
                  <a:pos x="141" y="161"/>
                </a:cxn>
                <a:cxn ang="0">
                  <a:pos x="15" y="186"/>
                </a:cxn>
                <a:cxn ang="0">
                  <a:pos x="0" y="0"/>
                </a:cxn>
                <a:cxn ang="0">
                  <a:pos x="133" y="72"/>
                </a:cxn>
              </a:cxnLst>
              <a:rect l="0" t="0" r="r" b="b"/>
              <a:pathLst>
                <a:path w="141" h="186">
                  <a:moveTo>
                    <a:pt x="133" y="72"/>
                  </a:moveTo>
                  <a:lnTo>
                    <a:pt x="141" y="161"/>
                  </a:lnTo>
                  <a:lnTo>
                    <a:pt x="15" y="186"/>
                  </a:lnTo>
                  <a:lnTo>
                    <a:pt x="0" y="0"/>
                  </a:lnTo>
                  <a:lnTo>
                    <a:pt x="133" y="72"/>
                  </a:lnTo>
                  <a:close/>
                </a:path>
              </a:pathLst>
            </a:custGeom>
            <a:solidFill>
              <a:schemeClr val="hlink"/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2" name="Arc 13"/>
          <p:cNvSpPr>
            <a:spLocks/>
          </p:cNvSpPr>
          <p:nvPr/>
        </p:nvSpPr>
        <p:spPr bwMode="gray">
          <a:xfrm rot="16200000">
            <a:off x="3258343" y="1203678"/>
            <a:ext cx="2182813" cy="5632450"/>
          </a:xfrm>
          <a:custGeom>
            <a:avLst/>
            <a:gdLst>
              <a:gd name="G0" fmla="+- 19534 0 0"/>
              <a:gd name="G1" fmla="+- 21600 0 0"/>
              <a:gd name="G2" fmla="+- 21600 0 0"/>
              <a:gd name="T0" fmla="*/ 0 w 41134"/>
              <a:gd name="T1" fmla="*/ 12382 h 41573"/>
              <a:gd name="T2" fmla="*/ 27757 w 41134"/>
              <a:gd name="T3" fmla="*/ 41573 h 41573"/>
              <a:gd name="T4" fmla="*/ 19534 w 41134"/>
              <a:gd name="T5" fmla="*/ 21600 h 4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134" h="41573" fill="none" extrusionOk="0">
                <a:moveTo>
                  <a:pt x="-1" y="12381"/>
                </a:moveTo>
                <a:cubicBezTo>
                  <a:pt x="3566" y="4822"/>
                  <a:pt x="11175" y="-1"/>
                  <a:pt x="19534" y="0"/>
                </a:cubicBezTo>
                <a:cubicBezTo>
                  <a:pt x="31463" y="0"/>
                  <a:pt x="41134" y="9670"/>
                  <a:pt x="41134" y="21600"/>
                </a:cubicBezTo>
                <a:cubicBezTo>
                  <a:pt x="41134" y="30353"/>
                  <a:pt x="35851" y="38241"/>
                  <a:pt x="27757" y="41573"/>
                </a:cubicBezTo>
              </a:path>
              <a:path w="41134" h="41573" stroke="0" extrusionOk="0">
                <a:moveTo>
                  <a:pt x="-1" y="12381"/>
                </a:moveTo>
                <a:cubicBezTo>
                  <a:pt x="3566" y="4822"/>
                  <a:pt x="11175" y="-1"/>
                  <a:pt x="19534" y="0"/>
                </a:cubicBezTo>
                <a:cubicBezTo>
                  <a:pt x="31463" y="0"/>
                  <a:pt x="41134" y="9670"/>
                  <a:pt x="41134" y="21600"/>
                </a:cubicBezTo>
                <a:cubicBezTo>
                  <a:pt x="41134" y="30353"/>
                  <a:pt x="35851" y="38241"/>
                  <a:pt x="27757" y="41573"/>
                </a:cubicBezTo>
                <a:lnTo>
                  <a:pt x="19534" y="2160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40000"/>
                  <a:invGamma/>
                </a:schemeClr>
              </a:gs>
            </a:gsLst>
            <a:lin ang="5400000" scaled="1"/>
          </a:gradFill>
          <a:ln w="19050">
            <a:noFill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4191000" y="4460434"/>
            <a:ext cx="823913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1400" b="1" dirty="0" smtClean="0">
                <a:solidFill>
                  <a:srgbClr val="1C1C1C"/>
                </a:solidFill>
                <a:latin typeface="Arial" charset="0"/>
              </a:rPr>
              <a:t>884</a:t>
            </a:r>
            <a:endParaRPr lang="en-US" sz="1400" b="1" dirty="0">
              <a:solidFill>
                <a:srgbClr val="1C1C1C"/>
              </a:solidFill>
              <a:latin typeface="Arial" charset="0"/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5791200" y="5427221"/>
            <a:ext cx="2241768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sz="1400" dirty="0">
                <a:solidFill>
                  <a:srgbClr val="1C1C1C"/>
                </a:solidFill>
                <a:latin typeface="Arial" charset="0"/>
              </a:rPr>
              <a:t> </a:t>
            </a:r>
            <a:r>
              <a:rPr lang="ru-RU" sz="1400" dirty="0" smtClean="0">
                <a:solidFill>
                  <a:srgbClr val="1C1C1C"/>
                </a:solidFill>
                <a:latin typeface="Arial" charset="0"/>
              </a:rPr>
              <a:t>Высшая категория: 884</a:t>
            </a:r>
          </a:p>
          <a:p>
            <a:pPr algn="l"/>
            <a:r>
              <a:rPr lang="ru-RU" sz="1400" dirty="0" smtClean="0">
                <a:solidFill>
                  <a:srgbClr val="1C1C1C"/>
                </a:solidFill>
                <a:latin typeface="Arial" charset="0"/>
              </a:rPr>
              <a:t>63,4%</a:t>
            </a:r>
            <a:endParaRPr lang="en-US" sz="1400" dirty="0">
              <a:solidFill>
                <a:srgbClr val="1C1C1C"/>
              </a:solidFill>
              <a:latin typeface="Arial" charset="0"/>
            </a:endParaRPr>
          </a:p>
          <a:p>
            <a:pPr>
              <a:buFontTx/>
              <a:buChar char="•"/>
            </a:pPr>
            <a:endParaRPr lang="en-US" sz="1400" dirty="0">
              <a:solidFill>
                <a:srgbClr val="1C1C1C"/>
              </a:solidFill>
              <a:latin typeface="Arial" charset="0"/>
            </a:endParaRP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black">
          <a:xfrm>
            <a:off x="4038600" y="5366896"/>
            <a:ext cx="2028825" cy="4238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b="1" dirty="0" smtClean="0">
                <a:solidFill>
                  <a:schemeClr val="tx2"/>
                </a:solidFill>
                <a:latin typeface="Arial" charset="0"/>
              </a:rPr>
              <a:t>Из них: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7167563" y="4277871"/>
            <a:ext cx="183261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sz="1400" dirty="0">
                <a:solidFill>
                  <a:srgbClr val="1C1C1C"/>
                </a:solidFill>
                <a:latin typeface="Arial" charset="0"/>
              </a:rPr>
              <a:t> </a:t>
            </a:r>
            <a:r>
              <a:rPr lang="ru-RU" sz="1400" dirty="0" smtClean="0">
                <a:solidFill>
                  <a:srgbClr val="1C1C1C"/>
                </a:solidFill>
                <a:latin typeface="Arial" charset="0"/>
              </a:rPr>
              <a:t>Первая категория:</a:t>
            </a:r>
          </a:p>
          <a:p>
            <a:pPr algn="l"/>
            <a:r>
              <a:rPr lang="ru-RU" sz="1400" dirty="0" smtClean="0">
                <a:solidFill>
                  <a:srgbClr val="1C1C1C"/>
                </a:solidFill>
                <a:latin typeface="Arial" charset="0"/>
              </a:rPr>
              <a:t> 512</a:t>
            </a:r>
            <a:r>
              <a:rPr lang="ru-RU" sz="1400" dirty="0">
                <a:solidFill>
                  <a:srgbClr val="1C1C1C"/>
                </a:solidFill>
                <a:latin typeface="Arial" charset="0"/>
              </a:rPr>
              <a:t> </a:t>
            </a:r>
            <a:r>
              <a:rPr lang="ru-RU" sz="1400" dirty="0" smtClean="0">
                <a:solidFill>
                  <a:srgbClr val="1C1C1C"/>
                </a:solidFill>
                <a:latin typeface="Arial" charset="0"/>
              </a:rPr>
              <a:t>- 36,6%</a:t>
            </a:r>
            <a:endParaRPr lang="en-US" sz="1400" dirty="0">
              <a:solidFill>
                <a:srgbClr val="1C1C1C"/>
              </a:solidFill>
              <a:latin typeface="Arial" charset="0"/>
            </a:endParaRP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black">
          <a:xfrm>
            <a:off x="6858000" y="3919096"/>
            <a:ext cx="2028825" cy="4238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b="1" dirty="0" smtClean="0">
                <a:solidFill>
                  <a:schemeClr val="tx2"/>
                </a:solidFill>
                <a:latin typeface="Arial" charset="0"/>
              </a:rPr>
              <a:t>Из них: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676275" y="5414521"/>
            <a:ext cx="2347053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sz="1400" dirty="0">
                <a:solidFill>
                  <a:srgbClr val="1C1C1C"/>
                </a:solidFill>
                <a:latin typeface="Arial" charset="0"/>
              </a:rPr>
              <a:t> </a:t>
            </a:r>
            <a:r>
              <a:rPr lang="ru-RU" sz="1400" dirty="0" smtClean="0">
                <a:solidFill>
                  <a:srgbClr val="1C1C1C"/>
                </a:solidFill>
                <a:latin typeface="Arial" charset="0"/>
              </a:rPr>
              <a:t>Подано заявлений: 1467</a:t>
            </a:r>
          </a:p>
          <a:p>
            <a:pPr algn="l"/>
            <a:endParaRPr lang="ru-RU" sz="1400" dirty="0" smtClean="0">
              <a:solidFill>
                <a:srgbClr val="1C1C1C"/>
              </a:solidFill>
              <a:latin typeface="Arial" charset="0"/>
            </a:endParaRPr>
          </a:p>
          <a:p>
            <a:pPr algn="l"/>
            <a:r>
              <a:rPr lang="ru-RU" sz="1400" dirty="0" smtClean="0">
                <a:solidFill>
                  <a:srgbClr val="1C1C1C"/>
                </a:solidFill>
                <a:latin typeface="Arial" charset="0"/>
              </a:rPr>
              <a:t>Из них аттестовано: 1396</a:t>
            </a:r>
            <a:endParaRPr lang="en-US" sz="1400" dirty="0">
              <a:solidFill>
                <a:srgbClr val="1C1C1C"/>
              </a:solidFill>
              <a:latin typeface="Arial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black">
          <a:xfrm>
            <a:off x="685800" y="5062096"/>
            <a:ext cx="1514475" cy="4238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b="1" dirty="0" smtClean="0">
                <a:solidFill>
                  <a:schemeClr val="tx2"/>
                </a:solidFill>
                <a:latin typeface="Arial" charset="0"/>
              </a:rPr>
              <a:t>За 5 лет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gray">
          <a:xfrm>
            <a:off x="2057400" y="3995296"/>
            <a:ext cx="63991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ru-RU" sz="1600" dirty="0" smtClean="0">
                <a:latin typeface="Arial" charset="0"/>
              </a:rPr>
              <a:t>1396</a:t>
            </a:r>
            <a:endParaRPr lang="en-US" sz="1600" dirty="0">
              <a:latin typeface="Arial" charset="0"/>
            </a:endParaRPr>
          </a:p>
        </p:txBody>
      </p:sp>
      <p:grpSp>
        <p:nvGrpSpPr>
          <p:cNvPr id="13" name="Group 23"/>
          <p:cNvGrpSpPr>
            <a:grpSpLocks/>
          </p:cNvGrpSpPr>
          <p:nvPr/>
        </p:nvGrpSpPr>
        <p:grpSpPr bwMode="auto">
          <a:xfrm>
            <a:off x="4343400" y="2471296"/>
            <a:ext cx="701675" cy="1295400"/>
            <a:chOff x="2111" y="2247"/>
            <a:chExt cx="592" cy="1034"/>
          </a:xfrm>
        </p:grpSpPr>
        <p:sp>
          <p:nvSpPr>
            <p:cNvPr id="23" name="Freeform 24"/>
            <p:cNvSpPr>
              <a:spLocks/>
            </p:cNvSpPr>
            <p:nvPr/>
          </p:nvSpPr>
          <p:spPr bwMode="gray">
            <a:xfrm>
              <a:off x="2111" y="2449"/>
              <a:ext cx="592" cy="832"/>
            </a:xfrm>
            <a:custGeom>
              <a:avLst/>
              <a:gdLst/>
              <a:ahLst/>
              <a:cxnLst>
                <a:cxn ang="0">
                  <a:pos x="168" y="1"/>
                </a:cxn>
                <a:cxn ang="0">
                  <a:pos x="148" y="33"/>
                </a:cxn>
                <a:cxn ang="0">
                  <a:pos x="127" y="1"/>
                </a:cxn>
                <a:cxn ang="0">
                  <a:pos x="70" y="17"/>
                </a:cxn>
                <a:cxn ang="0">
                  <a:pos x="1" y="174"/>
                </a:cxn>
                <a:cxn ang="0">
                  <a:pos x="36" y="213"/>
                </a:cxn>
                <a:cxn ang="0">
                  <a:pos x="86" y="57"/>
                </a:cxn>
                <a:cxn ang="0">
                  <a:pos x="14" y="411"/>
                </a:cxn>
                <a:cxn ang="0">
                  <a:pos x="34" y="466"/>
                </a:cxn>
                <a:cxn ang="0">
                  <a:pos x="133" y="440"/>
                </a:cxn>
                <a:cxn ang="0">
                  <a:pos x="147" y="232"/>
                </a:cxn>
                <a:cxn ang="0">
                  <a:pos x="169" y="439"/>
                </a:cxn>
                <a:cxn ang="0">
                  <a:pos x="262" y="468"/>
                </a:cxn>
                <a:cxn ang="0">
                  <a:pos x="282" y="407"/>
                </a:cxn>
                <a:cxn ang="0">
                  <a:pos x="210" y="57"/>
                </a:cxn>
                <a:cxn ang="0">
                  <a:pos x="230" y="135"/>
                </a:cxn>
                <a:cxn ang="0">
                  <a:pos x="281" y="236"/>
                </a:cxn>
                <a:cxn ang="0">
                  <a:pos x="295" y="162"/>
                </a:cxn>
                <a:cxn ang="0">
                  <a:pos x="216" y="8"/>
                </a:cxn>
                <a:cxn ang="0">
                  <a:pos x="168" y="1"/>
                </a:cxn>
              </a:cxnLst>
              <a:rect l="0" t="0" r="r" b="b"/>
              <a:pathLst>
                <a:path w="320" h="479">
                  <a:moveTo>
                    <a:pt x="168" y="1"/>
                  </a:moveTo>
                  <a:cubicBezTo>
                    <a:pt x="165" y="15"/>
                    <a:pt x="154" y="34"/>
                    <a:pt x="148" y="33"/>
                  </a:cubicBezTo>
                  <a:cubicBezTo>
                    <a:pt x="141" y="33"/>
                    <a:pt x="133" y="15"/>
                    <a:pt x="127" y="1"/>
                  </a:cubicBezTo>
                  <a:cubicBezTo>
                    <a:pt x="105" y="0"/>
                    <a:pt x="88" y="5"/>
                    <a:pt x="70" y="17"/>
                  </a:cubicBezTo>
                  <a:cubicBezTo>
                    <a:pt x="57" y="32"/>
                    <a:pt x="0" y="165"/>
                    <a:pt x="1" y="174"/>
                  </a:cubicBezTo>
                  <a:cubicBezTo>
                    <a:pt x="1" y="183"/>
                    <a:pt x="3" y="212"/>
                    <a:pt x="36" y="213"/>
                  </a:cubicBezTo>
                  <a:cubicBezTo>
                    <a:pt x="63" y="197"/>
                    <a:pt x="86" y="57"/>
                    <a:pt x="86" y="57"/>
                  </a:cubicBezTo>
                  <a:cubicBezTo>
                    <a:pt x="79" y="92"/>
                    <a:pt x="14" y="411"/>
                    <a:pt x="14" y="411"/>
                  </a:cubicBezTo>
                  <a:cubicBezTo>
                    <a:pt x="9" y="452"/>
                    <a:pt x="24" y="464"/>
                    <a:pt x="34" y="466"/>
                  </a:cubicBezTo>
                  <a:cubicBezTo>
                    <a:pt x="55" y="471"/>
                    <a:pt x="114" y="479"/>
                    <a:pt x="133" y="440"/>
                  </a:cubicBezTo>
                  <a:cubicBezTo>
                    <a:pt x="152" y="401"/>
                    <a:pt x="141" y="232"/>
                    <a:pt x="147" y="232"/>
                  </a:cubicBezTo>
                  <a:cubicBezTo>
                    <a:pt x="153" y="232"/>
                    <a:pt x="150" y="400"/>
                    <a:pt x="169" y="439"/>
                  </a:cubicBezTo>
                  <a:cubicBezTo>
                    <a:pt x="188" y="478"/>
                    <a:pt x="243" y="473"/>
                    <a:pt x="262" y="468"/>
                  </a:cubicBezTo>
                  <a:cubicBezTo>
                    <a:pt x="272" y="462"/>
                    <a:pt x="292" y="459"/>
                    <a:pt x="282" y="407"/>
                  </a:cubicBezTo>
                  <a:lnTo>
                    <a:pt x="210" y="57"/>
                  </a:lnTo>
                  <a:cubicBezTo>
                    <a:pt x="201" y="12"/>
                    <a:pt x="218" y="105"/>
                    <a:pt x="230" y="135"/>
                  </a:cubicBezTo>
                  <a:cubicBezTo>
                    <a:pt x="242" y="165"/>
                    <a:pt x="242" y="254"/>
                    <a:pt x="281" y="236"/>
                  </a:cubicBezTo>
                  <a:cubicBezTo>
                    <a:pt x="320" y="218"/>
                    <a:pt x="299" y="180"/>
                    <a:pt x="295" y="162"/>
                  </a:cubicBezTo>
                  <a:cubicBezTo>
                    <a:pt x="288" y="150"/>
                    <a:pt x="237" y="17"/>
                    <a:pt x="216" y="8"/>
                  </a:cubicBezTo>
                  <a:cubicBezTo>
                    <a:pt x="183" y="0"/>
                    <a:pt x="168" y="1"/>
                    <a:pt x="168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CC">
                    <a:gamma/>
                    <a:shade val="76078"/>
                    <a:invGamma/>
                  </a:srgbClr>
                </a:gs>
                <a:gs pos="100000">
                  <a:srgbClr val="0099CC"/>
                </a:gs>
              </a:gsLst>
              <a:lin ang="18900000" scaled="1"/>
            </a:gradFill>
            <a:ln w="19050" cmpd="sng">
              <a:noFill/>
              <a:round/>
              <a:headEnd/>
              <a:tailEnd/>
            </a:ln>
            <a:effectLst/>
            <a:scene3d>
              <a:camera prst="legacyPerspectiveTopRight"/>
              <a:lightRig rig="legacyNormal2" dir="t"/>
            </a:scene3d>
            <a:sp3d extrusionH="430200" prstMaterial="legacyMetal">
              <a:bevelT w="13500" h="13500" prst="angle"/>
              <a:bevelB w="13500" h="13500" prst="angle"/>
              <a:extrusionClr>
                <a:srgbClr val="0099CC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24" name="Oval 25"/>
            <p:cNvSpPr>
              <a:spLocks noChangeArrowheads="1"/>
            </p:cNvSpPr>
            <p:nvPr/>
          </p:nvSpPr>
          <p:spPr bwMode="gray">
            <a:xfrm flipH="1">
              <a:off x="2286" y="2247"/>
              <a:ext cx="199" cy="215"/>
            </a:xfrm>
            <a:prstGeom prst="ellipse">
              <a:avLst/>
            </a:prstGeom>
            <a:gradFill rotWithShape="1">
              <a:gsLst>
                <a:gs pos="0">
                  <a:srgbClr val="0099CC">
                    <a:gamma/>
                    <a:shade val="76078"/>
                    <a:invGamma/>
                  </a:srgbClr>
                </a:gs>
                <a:gs pos="100000">
                  <a:srgbClr val="0099CC"/>
                </a:gs>
              </a:gsLst>
              <a:lin ang="18900000" scaled="1"/>
            </a:gradFill>
            <a:ln w="19050">
              <a:noFill/>
              <a:round/>
              <a:headEnd/>
              <a:tailEnd/>
            </a:ln>
            <a:effectLst/>
            <a:scene3d>
              <a:camera prst="legacyPerspectiveTopRight"/>
              <a:lightRig rig="legacyNormal2" dir="t"/>
            </a:scene3d>
            <a:sp3d extrusionH="430200" prstMaterial="legacyMetal">
              <a:bevelT w="13500" h="13500" prst="angle"/>
              <a:bevelB w="13500" h="13500" prst="angle"/>
              <a:extrusionClr>
                <a:srgbClr val="0099CC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</p:grpSp>
      <p:grpSp>
        <p:nvGrpSpPr>
          <p:cNvPr id="22" name="Group 26"/>
          <p:cNvGrpSpPr>
            <a:grpSpLocks/>
          </p:cNvGrpSpPr>
          <p:nvPr/>
        </p:nvGrpSpPr>
        <p:grpSpPr bwMode="auto">
          <a:xfrm>
            <a:off x="5105400" y="2471296"/>
            <a:ext cx="660400" cy="1314450"/>
            <a:chOff x="4466" y="2053"/>
            <a:chExt cx="590" cy="1177"/>
          </a:xfrm>
        </p:grpSpPr>
        <p:sp>
          <p:nvSpPr>
            <p:cNvPr id="26" name="Freeform 27"/>
            <p:cNvSpPr>
              <a:spLocks/>
            </p:cNvSpPr>
            <p:nvPr/>
          </p:nvSpPr>
          <p:spPr bwMode="gray">
            <a:xfrm>
              <a:off x="4466" y="2259"/>
              <a:ext cx="590" cy="971"/>
            </a:xfrm>
            <a:custGeom>
              <a:avLst/>
              <a:gdLst/>
              <a:ahLst/>
              <a:cxnLst>
                <a:cxn ang="0">
                  <a:pos x="284" y="59"/>
                </a:cxn>
                <a:cxn ang="0">
                  <a:pos x="364" y="7"/>
                </a:cxn>
                <a:cxn ang="0">
                  <a:pos x="446" y="52"/>
                </a:cxn>
                <a:cxn ang="0">
                  <a:pos x="512" y="216"/>
                </a:cxn>
                <a:cxn ang="0">
                  <a:pos x="532" y="417"/>
                </a:cxn>
                <a:cxn ang="0">
                  <a:pos x="450" y="305"/>
                </a:cxn>
                <a:cxn ang="0">
                  <a:pos x="398" y="118"/>
                </a:cxn>
                <a:cxn ang="0">
                  <a:pos x="490" y="497"/>
                </a:cxn>
                <a:cxn ang="0">
                  <a:pos x="388" y="531"/>
                </a:cxn>
                <a:cxn ang="0">
                  <a:pos x="412" y="817"/>
                </a:cxn>
                <a:cxn ang="0">
                  <a:pos x="366" y="967"/>
                </a:cxn>
                <a:cxn ang="0">
                  <a:pos x="308" y="832"/>
                </a:cxn>
                <a:cxn ang="0">
                  <a:pos x="290" y="549"/>
                </a:cxn>
                <a:cxn ang="0">
                  <a:pos x="264" y="801"/>
                </a:cxn>
                <a:cxn ang="0">
                  <a:pos x="189" y="962"/>
                </a:cxn>
                <a:cxn ang="0">
                  <a:pos x="151" y="804"/>
                </a:cxn>
                <a:cxn ang="0">
                  <a:pos x="184" y="525"/>
                </a:cxn>
                <a:cxn ang="0">
                  <a:pos x="84" y="505"/>
                </a:cxn>
                <a:cxn ang="0">
                  <a:pos x="170" y="118"/>
                </a:cxn>
                <a:cxn ang="0">
                  <a:pos x="86" y="401"/>
                </a:cxn>
                <a:cxn ang="0">
                  <a:pos x="24" y="303"/>
                </a:cxn>
                <a:cxn ang="0">
                  <a:pos x="140" y="39"/>
                </a:cxn>
                <a:cxn ang="0">
                  <a:pos x="212" y="13"/>
                </a:cxn>
                <a:cxn ang="0">
                  <a:pos x="284" y="59"/>
                </a:cxn>
              </a:cxnLst>
              <a:rect l="0" t="0" r="r" b="b"/>
              <a:pathLst>
                <a:path w="590" h="971">
                  <a:moveTo>
                    <a:pt x="284" y="59"/>
                  </a:moveTo>
                  <a:cubicBezTo>
                    <a:pt x="326" y="59"/>
                    <a:pt x="352" y="37"/>
                    <a:pt x="364" y="7"/>
                  </a:cubicBezTo>
                  <a:cubicBezTo>
                    <a:pt x="390" y="2"/>
                    <a:pt x="418" y="17"/>
                    <a:pt x="446" y="52"/>
                  </a:cubicBezTo>
                  <a:cubicBezTo>
                    <a:pt x="470" y="87"/>
                    <a:pt x="498" y="155"/>
                    <a:pt x="512" y="216"/>
                  </a:cubicBezTo>
                  <a:cubicBezTo>
                    <a:pt x="528" y="274"/>
                    <a:pt x="590" y="404"/>
                    <a:pt x="532" y="417"/>
                  </a:cubicBezTo>
                  <a:cubicBezTo>
                    <a:pt x="476" y="430"/>
                    <a:pt x="462" y="364"/>
                    <a:pt x="450" y="305"/>
                  </a:cubicBezTo>
                  <a:cubicBezTo>
                    <a:pt x="430" y="227"/>
                    <a:pt x="398" y="118"/>
                    <a:pt x="398" y="118"/>
                  </a:cubicBezTo>
                  <a:cubicBezTo>
                    <a:pt x="405" y="150"/>
                    <a:pt x="492" y="428"/>
                    <a:pt x="490" y="497"/>
                  </a:cubicBezTo>
                  <a:cubicBezTo>
                    <a:pt x="428" y="523"/>
                    <a:pt x="442" y="516"/>
                    <a:pt x="388" y="531"/>
                  </a:cubicBezTo>
                  <a:cubicBezTo>
                    <a:pt x="394" y="620"/>
                    <a:pt x="405" y="737"/>
                    <a:pt x="412" y="817"/>
                  </a:cubicBezTo>
                  <a:cubicBezTo>
                    <a:pt x="414" y="865"/>
                    <a:pt x="438" y="963"/>
                    <a:pt x="366" y="967"/>
                  </a:cubicBezTo>
                  <a:cubicBezTo>
                    <a:pt x="294" y="971"/>
                    <a:pt x="318" y="915"/>
                    <a:pt x="308" y="832"/>
                  </a:cubicBezTo>
                  <a:lnTo>
                    <a:pt x="290" y="549"/>
                  </a:lnTo>
                  <a:lnTo>
                    <a:pt x="264" y="801"/>
                  </a:lnTo>
                  <a:cubicBezTo>
                    <a:pt x="250" y="879"/>
                    <a:pt x="256" y="960"/>
                    <a:pt x="189" y="962"/>
                  </a:cubicBezTo>
                  <a:cubicBezTo>
                    <a:pt x="122" y="964"/>
                    <a:pt x="149" y="840"/>
                    <a:pt x="151" y="804"/>
                  </a:cubicBezTo>
                  <a:cubicBezTo>
                    <a:pt x="153" y="768"/>
                    <a:pt x="184" y="579"/>
                    <a:pt x="184" y="525"/>
                  </a:cubicBezTo>
                  <a:cubicBezTo>
                    <a:pt x="134" y="515"/>
                    <a:pt x="84" y="505"/>
                    <a:pt x="84" y="505"/>
                  </a:cubicBezTo>
                  <a:lnTo>
                    <a:pt x="170" y="118"/>
                  </a:lnTo>
                  <a:cubicBezTo>
                    <a:pt x="170" y="101"/>
                    <a:pt x="110" y="370"/>
                    <a:pt x="86" y="401"/>
                  </a:cubicBezTo>
                  <a:cubicBezTo>
                    <a:pt x="62" y="433"/>
                    <a:pt x="0" y="397"/>
                    <a:pt x="24" y="303"/>
                  </a:cubicBezTo>
                  <a:cubicBezTo>
                    <a:pt x="34" y="263"/>
                    <a:pt x="124" y="55"/>
                    <a:pt x="140" y="39"/>
                  </a:cubicBezTo>
                  <a:cubicBezTo>
                    <a:pt x="156" y="23"/>
                    <a:pt x="160" y="0"/>
                    <a:pt x="212" y="13"/>
                  </a:cubicBezTo>
                  <a:cubicBezTo>
                    <a:pt x="238" y="41"/>
                    <a:pt x="242" y="59"/>
                    <a:pt x="284" y="59"/>
                  </a:cubicBezTo>
                  <a:close/>
                </a:path>
              </a:pathLst>
            </a:custGeom>
            <a:gradFill rotWithShape="1">
              <a:gsLst>
                <a:gs pos="0">
                  <a:srgbClr val="F0B5B4"/>
                </a:gs>
                <a:gs pos="100000">
                  <a:srgbClr val="F0B5B4">
                    <a:gamma/>
                    <a:tint val="53725"/>
                    <a:invGamma/>
                  </a:srgbClr>
                </a:gs>
              </a:gsLst>
              <a:lin ang="18900000" scaled="1"/>
            </a:gradFill>
            <a:ln w="19050" cmpd="sng">
              <a:noFill/>
              <a:round/>
              <a:headEnd/>
              <a:tailEnd/>
            </a:ln>
            <a:effectLst/>
            <a:scene3d>
              <a:camera prst="legacyObliqueTopRight"/>
              <a:lightRig rig="legacyNormal3" dir="b"/>
            </a:scene3d>
            <a:sp3d extrusionH="176200" prstMaterial="legacyMetal">
              <a:bevelT w="13500" h="13500" prst="angle"/>
              <a:bevelB w="13500" h="13500" prst="angle"/>
              <a:extrusionClr>
                <a:srgbClr val="F0B5B4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27" name="Oval 28"/>
            <p:cNvSpPr>
              <a:spLocks noChangeArrowheads="1"/>
            </p:cNvSpPr>
            <p:nvPr/>
          </p:nvSpPr>
          <p:spPr bwMode="gray">
            <a:xfrm>
              <a:off x="4641" y="2053"/>
              <a:ext cx="213" cy="225"/>
            </a:xfrm>
            <a:prstGeom prst="ellipse">
              <a:avLst/>
            </a:prstGeom>
            <a:gradFill rotWithShape="1">
              <a:gsLst>
                <a:gs pos="0">
                  <a:srgbClr val="F0B5B4"/>
                </a:gs>
                <a:gs pos="100000">
                  <a:srgbClr val="F0B5B4">
                    <a:gamma/>
                    <a:tint val="53725"/>
                    <a:invGamma/>
                  </a:srgbClr>
                </a:gs>
              </a:gsLst>
              <a:lin ang="18900000" scaled="1"/>
            </a:gradFill>
            <a:ln w="19050">
              <a:noFill/>
              <a:round/>
              <a:headEnd/>
              <a:tailEnd/>
            </a:ln>
            <a:effectLst/>
            <a:scene3d>
              <a:camera prst="legacyObliqueTopRight"/>
              <a:lightRig rig="legacyNormal3" dir="b"/>
            </a:scene3d>
            <a:sp3d extrusionH="176200" prstMaterial="legacyMetal">
              <a:bevelT w="13500" h="13500" prst="angle"/>
              <a:bevelB w="13500" h="13500" prst="angle"/>
              <a:extrusionClr>
                <a:srgbClr val="F0B5B4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</p:grpSp>
      <p:sp>
        <p:nvSpPr>
          <p:cNvPr id="28" name="Rectangle 29"/>
          <p:cNvSpPr>
            <a:spLocks noChangeArrowheads="1"/>
          </p:cNvSpPr>
          <p:nvPr/>
        </p:nvSpPr>
        <p:spPr bwMode="gray">
          <a:xfrm>
            <a:off x="1971675" y="1590234"/>
            <a:ext cx="5549900" cy="6340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lnSpc>
                <a:spcPct val="110000"/>
              </a:lnSpc>
            </a:pPr>
            <a:r>
              <a:rPr lang="ru-RU" sz="1600" dirty="0" smtClean="0">
                <a:solidFill>
                  <a:srgbClr val="000000"/>
                </a:solidFill>
                <a:latin typeface="Arial" charset="0"/>
              </a:rPr>
              <a:t> Общее количество аттестуемых педагогов за период с 2014 по 2018 </a:t>
            </a:r>
            <a:r>
              <a:rPr lang="ru-RU" sz="1600" dirty="0" err="1" smtClean="0">
                <a:solidFill>
                  <a:srgbClr val="000000"/>
                </a:solidFill>
                <a:latin typeface="Arial" charset="0"/>
              </a:rPr>
              <a:t>гг</a:t>
            </a:r>
            <a:endParaRPr lang="en-US" sz="16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6066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Контингент аттестуемых</a:t>
            </a:r>
            <a:endParaRPr lang="es-ES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58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357313"/>
            <a:ext cx="7072313" cy="1785937"/>
          </a:xfrm>
        </p:spPr>
        <p:txBody>
          <a:bodyPr/>
          <a:lstStyle/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Мужчины и женщины</a:t>
            </a:r>
          </a:p>
          <a:p>
            <a:pPr eaLnBrk="1" hangingPunct="1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6" y="1412240"/>
          <a:ext cx="8143933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74"/>
                <a:gridCol w="1045164"/>
                <a:gridCol w="1163419"/>
                <a:gridCol w="1163419"/>
                <a:gridCol w="1163419"/>
                <a:gridCol w="1163419"/>
                <a:gridCol w="1163419"/>
              </a:tblGrid>
              <a:tr h="360261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 5 лет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26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Мужчины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7%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8%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6,8%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6%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6%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7%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26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Женщины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93%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92%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93,2%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94%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94%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93%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286000" y="3105835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 РФ в среднем 85% женщин работает в образовании.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Японии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женщин в школах только 40 процентов.  Во Франции в средней школе 57% женщин, в Великобритании и Гонконге — 53%, в Германии — 46%.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5" y="2000240"/>
            <a:ext cx="6994547" cy="378621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Образование педагогов,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прошедших аттестацию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4291"/>
            <a:ext cx="7772400" cy="57150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Образование педагогов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601787" y="2714620"/>
          <a:ext cx="6327799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Молодые специалисты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стаж работы до 5 лет)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27225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Основной контингент аттестуемых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(стаж работы)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27225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071678"/>
            <a:ext cx="7772400" cy="3697297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Сведения о курсовой подготовке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4291"/>
            <a:ext cx="7772400" cy="857255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Курсовая подготовка аттестуемых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214414" y="2857496"/>
          <a:ext cx="6643734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d5d73edeb70bd2b244c46b296c0c131fc85bd1"/>
</p:tagLst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431</Words>
  <Application>Microsoft Office PowerPoint</Application>
  <PresentationFormat>Экран (4:3)</PresentationFormat>
  <Paragraphs>105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Аттестация в ЕАО 2014-2018 гг</vt:lpstr>
      <vt:lpstr>Анализ аттестации педагогов</vt:lpstr>
      <vt:lpstr>Выполнение государственного задания по аттестации</vt:lpstr>
      <vt:lpstr>Категории аттестуемых</vt:lpstr>
      <vt:lpstr>Контингент аттестуемых</vt:lpstr>
      <vt:lpstr>Образование педагогов,  прошедших аттестацию   </vt:lpstr>
      <vt:lpstr>Молодые специалисты  (стаж работы до 5 лет)</vt:lpstr>
      <vt:lpstr>Основной контингент аттестуемых (стаж работы)</vt:lpstr>
      <vt:lpstr>Сведения о курсовой подготовке</vt:lpstr>
      <vt:lpstr>Курсы</vt:lpstr>
      <vt:lpstr>Схема аттестации</vt:lpstr>
      <vt:lpstr>Экспертиза профессиональной деятельности</vt:lpstr>
      <vt:lpstr>Деятельность ОГАУ ЦОКО</vt:lpstr>
    </vt:vector>
  </TitlesOfParts>
  <Company>http://presentation-creation.ru/</Company>
  <LinksUpToDate>false</LinksUpToDate>
  <SharedDoc>false</SharedDoc>
  <HyperlinkBase>http://presentation-creation.ru/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ИКТ в образовании</dc:title>
  <dc:creator>obstinate</dc:creator>
  <dc:description>Шаблон презентации с сайта http://presentation-creation.ru</dc:description>
  <cp:lastModifiedBy>User</cp:lastModifiedBy>
  <cp:revision>54</cp:revision>
  <dcterms:created xsi:type="dcterms:W3CDTF">2017-02-11T17:45:41Z</dcterms:created>
  <dcterms:modified xsi:type="dcterms:W3CDTF">2019-07-21T21:45:09Z</dcterms:modified>
</cp:coreProperties>
</file>